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99"/>
  </p:notesMasterIdLst>
  <p:sldIdLst>
    <p:sldId id="256" r:id="rId2"/>
    <p:sldId id="258" r:id="rId3"/>
    <p:sldId id="286" r:id="rId4"/>
    <p:sldId id="287" r:id="rId5"/>
    <p:sldId id="288" r:id="rId6"/>
    <p:sldId id="289" r:id="rId7"/>
    <p:sldId id="291" r:id="rId8"/>
    <p:sldId id="290" r:id="rId9"/>
    <p:sldId id="292" r:id="rId10"/>
    <p:sldId id="293" r:id="rId11"/>
    <p:sldId id="294" r:id="rId12"/>
    <p:sldId id="259" r:id="rId13"/>
    <p:sldId id="295" r:id="rId14"/>
    <p:sldId id="296" r:id="rId15"/>
    <p:sldId id="297" r:id="rId16"/>
    <p:sldId id="298" r:id="rId17"/>
    <p:sldId id="299" r:id="rId18"/>
    <p:sldId id="264" r:id="rId19"/>
    <p:sldId id="300" r:id="rId20"/>
    <p:sldId id="265" r:id="rId21"/>
    <p:sldId id="301" r:id="rId22"/>
    <p:sldId id="302" r:id="rId23"/>
    <p:sldId id="304" r:id="rId24"/>
    <p:sldId id="260" r:id="rId25"/>
    <p:sldId id="305" r:id="rId26"/>
    <p:sldId id="306" r:id="rId27"/>
    <p:sldId id="307" r:id="rId28"/>
    <p:sldId id="308" r:id="rId29"/>
    <p:sldId id="309" r:id="rId30"/>
    <p:sldId id="261" r:id="rId31"/>
    <p:sldId id="310" r:id="rId32"/>
    <p:sldId id="363" r:id="rId33"/>
    <p:sldId id="364" r:id="rId34"/>
    <p:sldId id="365" r:id="rId35"/>
    <p:sldId id="262" r:id="rId36"/>
    <p:sldId id="311" r:id="rId37"/>
    <p:sldId id="312" r:id="rId38"/>
    <p:sldId id="268" r:id="rId39"/>
    <p:sldId id="313" r:id="rId40"/>
    <p:sldId id="314" r:id="rId41"/>
    <p:sldId id="315" r:id="rId42"/>
    <p:sldId id="316" r:id="rId43"/>
    <p:sldId id="272" r:id="rId44"/>
    <p:sldId id="317" r:id="rId45"/>
    <p:sldId id="318" r:id="rId46"/>
    <p:sldId id="319" r:id="rId47"/>
    <p:sldId id="320" r:id="rId48"/>
    <p:sldId id="321" r:id="rId49"/>
    <p:sldId id="322" r:id="rId50"/>
    <p:sldId id="323" r:id="rId51"/>
    <p:sldId id="324" r:id="rId52"/>
    <p:sldId id="325" r:id="rId53"/>
    <p:sldId id="269" r:id="rId54"/>
    <p:sldId id="326" r:id="rId55"/>
    <p:sldId id="327" r:id="rId56"/>
    <p:sldId id="275" r:id="rId57"/>
    <p:sldId id="329" r:id="rId58"/>
    <p:sldId id="331" r:id="rId59"/>
    <p:sldId id="332" r:id="rId60"/>
    <p:sldId id="333" r:id="rId61"/>
    <p:sldId id="334" r:id="rId62"/>
    <p:sldId id="335" r:id="rId63"/>
    <p:sldId id="336" r:id="rId64"/>
    <p:sldId id="337" r:id="rId65"/>
    <p:sldId id="276" r:id="rId66"/>
    <p:sldId id="349" r:id="rId67"/>
    <p:sldId id="353" r:id="rId68"/>
    <p:sldId id="350" r:id="rId69"/>
    <p:sldId id="351" r:id="rId70"/>
    <p:sldId id="352" r:id="rId71"/>
    <p:sldId id="354" r:id="rId72"/>
    <p:sldId id="356" r:id="rId73"/>
    <p:sldId id="355" r:id="rId74"/>
    <p:sldId id="366" r:id="rId75"/>
    <p:sldId id="357" r:id="rId76"/>
    <p:sldId id="358" r:id="rId77"/>
    <p:sldId id="359" r:id="rId78"/>
    <p:sldId id="360" r:id="rId79"/>
    <p:sldId id="285" r:id="rId80"/>
    <p:sldId id="338" r:id="rId81"/>
    <p:sldId id="339" r:id="rId82"/>
    <p:sldId id="340" r:id="rId83"/>
    <p:sldId id="277" r:id="rId84"/>
    <p:sldId id="341" r:id="rId85"/>
    <p:sldId id="278" r:id="rId86"/>
    <p:sldId id="342" r:id="rId87"/>
    <p:sldId id="279" r:id="rId88"/>
    <p:sldId id="343" r:id="rId89"/>
    <p:sldId id="280" r:id="rId90"/>
    <p:sldId id="344" r:id="rId91"/>
    <p:sldId id="281" r:id="rId92"/>
    <p:sldId id="346" r:id="rId93"/>
    <p:sldId id="345" r:id="rId94"/>
    <p:sldId id="347" r:id="rId95"/>
    <p:sldId id="282" r:id="rId96"/>
    <p:sldId id="367" r:id="rId97"/>
    <p:sldId id="283" r:id="rId98"/>
  </p:sldIdLst>
  <p:sldSz cx="9144000" cy="5143500" type="screen16x9"/>
  <p:notesSz cx="6858000" cy="9144000"/>
  <p:embeddedFontLst>
    <p:embeddedFont>
      <p:font typeface="Arvo" panose="020B0604020202020204" charset="0"/>
      <p:regular r:id="rId100"/>
      <p:bold r:id="rId101"/>
      <p:italic r:id="rId102"/>
      <p:boldItalic r:id="rId103"/>
    </p:embeddedFont>
    <p:embeddedFont>
      <p:font typeface="Roboto Condensed Light" panose="020B0604020202020204" charset="0"/>
      <p:regular r:id="rId104"/>
      <p:bold r:id="rId105"/>
      <p:italic r:id="rId106"/>
      <p:boldItalic r:id="rId107"/>
    </p:embeddedFont>
    <p:embeddedFont>
      <p:font typeface="Roboto Condensed" panose="020B0604020202020204" charset="0"/>
      <p:regular r:id="rId108"/>
      <p:bold r:id="rId109"/>
      <p:italic r:id="rId110"/>
      <p:boldItalic r:id="rId111"/>
    </p:embeddedFont>
    <p:embeddedFont>
      <p:font typeface="Comic Sans MS" panose="030F0702030302020204" pitchFamily="66" charset="0"/>
      <p:regular r:id="rId112"/>
      <p:bold r:id="rId113"/>
      <p:italic r:id="rId114"/>
      <p:boldItalic r:id="rId115"/>
    </p:embeddedFont>
    <p:embeddedFont>
      <p:font typeface="MS Gothic" panose="020B0609070205080204" pitchFamily="49" charset="-128"/>
      <p:regular r:id="rId116"/>
    </p:embeddedFont>
    <p:embeddedFont>
      <p:font typeface="Cambria Math" panose="02040503050406030204" pitchFamily="18" charset="0"/>
      <p:regular r:id="rId1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5378"/>
    <a:srgbClr val="263248"/>
    <a:srgbClr val="285D88"/>
    <a:srgbClr val="3A81BA"/>
    <a:srgbClr val="6D2323"/>
    <a:srgbClr val="963334"/>
    <a:srgbClr val="BCD5EA"/>
    <a:srgbClr val="D98F8F"/>
    <a:srgbClr val="EC2828"/>
    <a:srgbClr val="C7D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B80555D-1099-4AE3-8308-70A12B797B01}">
  <a:tblStyle styleId="{2B80555D-1099-4AE3-8308-70A12B797B0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 varScale="1">
        <p:scale>
          <a:sx n="148" d="100"/>
          <a:sy n="148" d="100"/>
        </p:scale>
        <p:origin x="318" y="108"/>
      </p:cViewPr>
      <p:guideLst/>
    </p:cSldViewPr>
  </p:slid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18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3.fntdata"/><Relationship Id="rId16" Type="http://schemas.openxmlformats.org/officeDocument/2006/relationships/slide" Target="slides/slide15.xml"/><Relationship Id="rId107" Type="http://schemas.openxmlformats.org/officeDocument/2006/relationships/font" Target="fonts/font8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3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4.fntdata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4.fntdata"/><Relationship Id="rId108" Type="http://schemas.openxmlformats.org/officeDocument/2006/relationships/font" Target="fonts/font9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5.fntdata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0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5.fntdata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11.fntdata"/><Relationship Id="rId115" Type="http://schemas.openxmlformats.org/officeDocument/2006/relationships/font" Target="fonts/font16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.fntdata"/><Relationship Id="rId105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12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4920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2101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8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26" name="Google Shape;126;p8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7" name="Google Shape;127;p8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28" name="Google Shape;128;p8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30" name="Google Shape;130;p8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31" name="Google Shape;131;p8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33" name="Google Shape;133;p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4" name="Google Shape;134;p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" name="Google Shape;135;p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6" name="Google Shape;136;p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8" name="Google Shape;138;p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39" name="Google Shape;139;p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1" name="Google Shape;141;p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6801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3" name="Google Shape;83;p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4" name="Google Shape;84;p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85" name="Google Shape;85;p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6" name="Google Shape;86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87" name="Google Shape;87;p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88" name="Google Shape;88;p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89" name="Google Shape;89;p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0" name="Google Shape;90;p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1" name="Google Shape;91;p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" name="Google Shape;92;p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3" name="Google Shape;93;p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" name="Google Shape;95;p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96" name="Google Shape;96;p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" name="Google Shape;98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0" name="Google Shape;100;p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1" name="Google Shape;101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4392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9" r:id="rId2"/>
    <p:sldLayoutId id="2147483660" r:id="rId3"/>
    <p:sldLayoutId id="2147483661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jpe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5.jpe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Relationship Id="rId9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8" Type="http://schemas.openxmlformats.org/officeDocument/2006/relationships/image" Target="../media/image34.pn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17" Type="http://schemas.openxmlformats.org/officeDocument/2006/relationships/image" Target="../media/image33.png"/><Relationship Id="rId2" Type="http://schemas.openxmlformats.org/officeDocument/2006/relationships/image" Target="../media/image170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0.png"/><Relationship Id="rId19" Type="http://schemas.openxmlformats.org/officeDocument/2006/relationships/image" Target="../media/image35.png"/><Relationship Id="rId4" Type="http://schemas.openxmlformats.org/officeDocument/2006/relationships/image" Target="../media/image19.png"/><Relationship Id="rId9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11" Type="http://schemas.openxmlformats.org/officeDocument/2006/relationships/image" Target="../media/image26.png"/><Relationship Id="rId5" Type="http://schemas.openxmlformats.org/officeDocument/2006/relationships/image" Target="../media/image21.png"/><Relationship Id="rId10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jpe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jpeg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jpe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5.jpe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-45573" y="1383043"/>
            <a:ext cx="7755212" cy="10696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GB" sz="2700" dirty="0"/>
              <a:t>Side-Channel Assisted Malware Classifier with Gradient Descent Correction for Embedded Platforms</a:t>
            </a:r>
            <a:endParaRPr sz="2700" dirty="0"/>
          </a:p>
        </p:txBody>
      </p:sp>
      <p:sp>
        <p:nvSpPr>
          <p:cNvPr id="3" name="Google Shape;192;p12"/>
          <p:cNvSpPr txBox="1">
            <a:spLocks/>
          </p:cNvSpPr>
          <p:nvPr/>
        </p:nvSpPr>
        <p:spPr>
          <a:xfrm>
            <a:off x="4002412" y="4278141"/>
            <a:ext cx="5141588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600" dirty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PROOFS 2018: SECURITY PROOFS FOR EMBEDDED SYSTEMS </a:t>
            </a:r>
          </a:p>
        </p:txBody>
      </p:sp>
      <p:sp>
        <p:nvSpPr>
          <p:cNvPr id="4" name="Google Shape;184;p11"/>
          <p:cNvSpPr txBox="1">
            <a:spLocks/>
          </p:cNvSpPr>
          <p:nvPr/>
        </p:nvSpPr>
        <p:spPr>
          <a:xfrm>
            <a:off x="134680" y="2591582"/>
            <a:ext cx="6809158" cy="193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US" sz="12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Manaar</a:t>
            </a:r>
            <a:r>
              <a:rPr lang="en-US" sz="1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Alam</a:t>
            </a:r>
            <a:r>
              <a:rPr lang="en-US" sz="1200" baseline="30000" dirty="0"/>
              <a:t>1</a:t>
            </a:r>
            <a:r>
              <a:rPr lang="en-US" sz="1200" dirty="0" smtClean="0"/>
              <a:t>, </a:t>
            </a:r>
            <a:r>
              <a:rPr lang="en-US" sz="1200" dirty="0" err="1"/>
              <a:t>Debdeep</a:t>
            </a:r>
            <a:r>
              <a:rPr lang="en-US" sz="1200" dirty="0"/>
              <a:t> </a:t>
            </a:r>
            <a:r>
              <a:rPr lang="en-US" sz="1200" dirty="0" smtClean="0"/>
              <a:t>Mukhopadhyay</a:t>
            </a:r>
            <a:r>
              <a:rPr lang="en-US" sz="1200" baseline="30000" dirty="0" smtClean="0"/>
              <a:t>1</a:t>
            </a:r>
            <a:r>
              <a:rPr lang="en-US" sz="1200" dirty="0" smtClean="0"/>
              <a:t>, </a:t>
            </a:r>
            <a:r>
              <a:rPr lang="en-US" sz="1200" dirty="0"/>
              <a:t>Sai Praveen </a:t>
            </a:r>
            <a:r>
              <a:rPr lang="en-US" sz="1200" dirty="0" smtClean="0"/>
              <a:t>Kadiyala</a:t>
            </a:r>
            <a:r>
              <a:rPr lang="en-US" sz="1200" baseline="30000" dirty="0" smtClean="0"/>
              <a:t>2</a:t>
            </a:r>
            <a:r>
              <a:rPr lang="en-US" sz="1200" dirty="0" smtClean="0"/>
              <a:t>, </a:t>
            </a:r>
            <a:r>
              <a:rPr lang="en-US" sz="1200" dirty="0"/>
              <a:t>Siew Kei </a:t>
            </a:r>
            <a:r>
              <a:rPr lang="en-US" sz="1200" dirty="0" smtClean="0"/>
              <a:t>Lam</a:t>
            </a:r>
            <a:r>
              <a:rPr lang="en-US" sz="1200" baseline="30000" dirty="0" smtClean="0"/>
              <a:t>2</a:t>
            </a:r>
            <a:r>
              <a:rPr lang="en-US" sz="1200" dirty="0" smtClean="0"/>
              <a:t> </a:t>
            </a:r>
            <a:r>
              <a:rPr lang="en-US" sz="1200" dirty="0"/>
              <a:t>and </a:t>
            </a:r>
            <a:r>
              <a:rPr lang="en-US" sz="1200" dirty="0" err="1"/>
              <a:t>Thambipillai</a:t>
            </a:r>
            <a:r>
              <a:rPr lang="en-US" sz="1200" dirty="0"/>
              <a:t> </a:t>
            </a:r>
            <a:r>
              <a:rPr lang="en-US" sz="1200" dirty="0" smtClean="0"/>
              <a:t>Srikanthan</a:t>
            </a:r>
            <a:r>
              <a:rPr lang="en-US" sz="1200" baseline="30000" dirty="0" smtClean="0"/>
              <a:t>2</a:t>
            </a:r>
            <a:endParaRPr lang="en-US" sz="1200" baseline="30000" dirty="0"/>
          </a:p>
        </p:txBody>
      </p:sp>
      <p:sp>
        <p:nvSpPr>
          <p:cNvPr id="5" name="Google Shape;184;p11"/>
          <p:cNvSpPr txBox="1">
            <a:spLocks/>
          </p:cNvSpPr>
          <p:nvPr/>
        </p:nvSpPr>
        <p:spPr>
          <a:xfrm>
            <a:off x="0" y="4266218"/>
            <a:ext cx="4007813" cy="327523"/>
          </a:xfrm>
          <a:custGeom>
            <a:avLst/>
            <a:gdLst>
              <a:gd name="connsiteX0" fmla="*/ 0 w 3554156"/>
              <a:gd name="connsiteY0" fmla="*/ 0 h 324287"/>
              <a:gd name="connsiteX1" fmla="*/ 3554156 w 3554156"/>
              <a:gd name="connsiteY1" fmla="*/ 0 h 324287"/>
              <a:gd name="connsiteX2" fmla="*/ 3554156 w 3554156"/>
              <a:gd name="connsiteY2" fmla="*/ 324287 h 324287"/>
              <a:gd name="connsiteX3" fmla="*/ 0 w 3554156"/>
              <a:gd name="connsiteY3" fmla="*/ 324287 h 324287"/>
              <a:gd name="connsiteX4" fmla="*/ 0 w 3554156"/>
              <a:gd name="connsiteY4" fmla="*/ 0 h 324287"/>
              <a:gd name="connsiteX0" fmla="*/ 0 w 3873133"/>
              <a:gd name="connsiteY0" fmla="*/ 0 h 324287"/>
              <a:gd name="connsiteX1" fmla="*/ 3873133 w 3873133"/>
              <a:gd name="connsiteY1" fmla="*/ 7089 h 324287"/>
              <a:gd name="connsiteX2" fmla="*/ 3554156 w 3873133"/>
              <a:gd name="connsiteY2" fmla="*/ 324287 h 324287"/>
              <a:gd name="connsiteX3" fmla="*/ 0 w 3873133"/>
              <a:gd name="connsiteY3" fmla="*/ 324287 h 324287"/>
              <a:gd name="connsiteX4" fmla="*/ 0 w 3873133"/>
              <a:gd name="connsiteY4" fmla="*/ 0 h 324287"/>
              <a:gd name="connsiteX0" fmla="*/ 0 w 3873133"/>
              <a:gd name="connsiteY0" fmla="*/ 0 h 324287"/>
              <a:gd name="connsiteX1" fmla="*/ 3873133 w 3873133"/>
              <a:gd name="connsiteY1" fmla="*/ 7089 h 324287"/>
              <a:gd name="connsiteX2" fmla="*/ 3574706 w 3873133"/>
              <a:gd name="connsiteY2" fmla="*/ 324287 h 324287"/>
              <a:gd name="connsiteX3" fmla="*/ 0 w 3873133"/>
              <a:gd name="connsiteY3" fmla="*/ 324287 h 324287"/>
              <a:gd name="connsiteX4" fmla="*/ 0 w 3873133"/>
              <a:gd name="connsiteY4" fmla="*/ 0 h 324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3133" h="324287">
                <a:moveTo>
                  <a:pt x="0" y="0"/>
                </a:moveTo>
                <a:lnTo>
                  <a:pt x="3873133" y="7089"/>
                </a:lnTo>
                <a:lnTo>
                  <a:pt x="3574706" y="324287"/>
                </a:lnTo>
                <a:lnTo>
                  <a:pt x="0" y="324287"/>
                </a:lnTo>
                <a:lnTo>
                  <a:pt x="0" y="0"/>
                </a:lnTo>
                <a:close/>
              </a:path>
            </a:pathLst>
          </a:custGeom>
          <a:solidFill>
            <a:srgbClr val="3F53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algn="ctr"/>
            <a:r>
              <a:rPr lang="en-IN" sz="1400" b="0" dirty="0" smtClean="0">
                <a:solidFill>
                  <a:schemeClr val="bg1"/>
                </a:solidFill>
              </a:rPr>
              <a:t>13</a:t>
            </a:r>
            <a:r>
              <a:rPr lang="en-IN" sz="1400" b="0" baseline="30000" dirty="0" smtClean="0">
                <a:solidFill>
                  <a:schemeClr val="bg1"/>
                </a:solidFill>
              </a:rPr>
              <a:t>th</a:t>
            </a:r>
            <a:r>
              <a:rPr lang="en-IN" sz="1400" b="0" dirty="0" smtClean="0">
                <a:solidFill>
                  <a:schemeClr val="bg1"/>
                </a:solidFill>
              </a:rPr>
              <a:t> September, 2018, Amsterdam, Netherlands</a:t>
            </a:r>
            <a:endParaRPr lang="en-US" sz="1400" b="0" dirty="0">
              <a:solidFill>
                <a:schemeClr val="bg1"/>
              </a:solidFill>
            </a:endParaRPr>
          </a:p>
        </p:txBody>
      </p:sp>
      <p:pic>
        <p:nvPicPr>
          <p:cNvPr id="1026" name="Picture 2" descr="Image result for iit kgp logo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5397" y="108856"/>
            <a:ext cx="817035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 result for nanyang technological university logo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65423" y="108856"/>
            <a:ext cx="2554189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roofs 2018 logo"/>
          <p:cNvPicPr>
            <a:picLocks noChangeAspect="1" noChangeArrowheads="1"/>
          </p:cNvPicPr>
          <p:nvPr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19018" y="96858"/>
            <a:ext cx="969818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84;p11"/>
          <p:cNvSpPr txBox="1">
            <a:spLocks/>
          </p:cNvSpPr>
          <p:nvPr/>
        </p:nvSpPr>
        <p:spPr>
          <a:xfrm>
            <a:off x="134680" y="2924237"/>
            <a:ext cx="6809158" cy="442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sz="1050" i="1" baseline="30000" dirty="0" smtClean="0"/>
              <a:t>1 </a:t>
            </a:r>
            <a:r>
              <a:rPr lang="en-US" sz="1050" i="1" dirty="0" smtClean="0"/>
              <a:t>Department of Computer Science and Engineering, Indian Institute of Technology </a:t>
            </a:r>
            <a:r>
              <a:rPr lang="en-US" sz="1050" i="1" dirty="0" err="1" smtClean="0"/>
              <a:t>Kharagpur</a:t>
            </a:r>
            <a:endParaRPr lang="en-US" sz="1050" i="1" dirty="0" smtClean="0"/>
          </a:p>
          <a:p>
            <a:r>
              <a:rPr lang="en-US" sz="1050" i="1" baseline="30000" dirty="0" smtClean="0"/>
              <a:t>2 </a:t>
            </a:r>
            <a:r>
              <a:rPr lang="en-US" sz="1050" i="1" dirty="0" smtClean="0"/>
              <a:t>School of Computer Science and Engineering, Nanyang Technological University Singapore</a:t>
            </a:r>
            <a:endParaRPr lang="en-US" sz="1050" i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</a:t>
            </a:r>
            <a:endParaRPr lang="en" dirty="0"/>
          </a:p>
        </p:txBody>
      </p:sp>
      <p:pic>
        <p:nvPicPr>
          <p:cNvPr id="4" name="Picture 2" descr="Image result for malware attack news pap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116" y="687644"/>
            <a:ext cx="2365081" cy="236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malware attack news pa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1404" y="718403"/>
            <a:ext cx="2320062" cy="129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mage result for malware attack news pa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1404" y="2646043"/>
            <a:ext cx="2320062" cy="219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5458" y="3052725"/>
            <a:ext cx="2365081" cy="20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9673" y="206694"/>
            <a:ext cx="2776092" cy="2565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8981" y="2493275"/>
            <a:ext cx="2449935" cy="20556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8296" y="1248195"/>
            <a:ext cx="2434957" cy="24687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0924" y="1145209"/>
            <a:ext cx="2290873" cy="25717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0905" y="2176301"/>
            <a:ext cx="3001059" cy="2371556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396950" y="203025"/>
            <a:ext cx="1502734" cy="29046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Recent News</a:t>
            </a:r>
            <a:endParaRPr lang="en-US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17940" y="4671189"/>
            <a:ext cx="2200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Roboto Condensed" panose="020B0604020202020204" charset="0"/>
                <a:ea typeface="Roboto Condensed" panose="020B0604020202020204" charset="0"/>
              </a:rPr>
              <a:t>Image Source: Google Image</a:t>
            </a:r>
            <a:endParaRPr lang="en-US" sz="1000" b="1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60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</a:t>
            </a:r>
            <a:endParaRPr lang="en" dirty="0"/>
          </a:p>
        </p:txBody>
      </p:sp>
      <p:pic>
        <p:nvPicPr>
          <p:cNvPr id="4" name="Picture 2" descr="Image result for malware attack news pap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116" y="687644"/>
            <a:ext cx="2365081" cy="236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malware attack news pa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1404" y="718403"/>
            <a:ext cx="2320062" cy="129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mage result for malware attack news pa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1404" y="2646043"/>
            <a:ext cx="2320062" cy="219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5458" y="3052725"/>
            <a:ext cx="2365081" cy="20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9673" y="206694"/>
            <a:ext cx="2776092" cy="2565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8981" y="2493275"/>
            <a:ext cx="2449935" cy="20556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8296" y="1248195"/>
            <a:ext cx="2434957" cy="24687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0924" y="1145209"/>
            <a:ext cx="2290873" cy="25717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0905" y="2176301"/>
            <a:ext cx="3001059" cy="23715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1617" y="1585847"/>
            <a:ext cx="2388752" cy="2699056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396950" y="203025"/>
            <a:ext cx="1502734" cy="29046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Recent News</a:t>
            </a:r>
            <a:endParaRPr lang="en-US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17940" y="4671189"/>
            <a:ext cx="2200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Roboto Condensed" panose="020B0604020202020204" charset="0"/>
                <a:ea typeface="Roboto Condensed" panose="020B0604020202020204" charset="0"/>
              </a:rPr>
              <a:t>Image Source: Google Image</a:t>
            </a:r>
            <a:endParaRPr lang="en-US" sz="1000" b="1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8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their Detection is Important</a:t>
            </a:r>
            <a:r>
              <a:rPr lang="en-US" dirty="0" smtClean="0"/>
              <a:t>??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</a:t>
            </a:r>
            <a:endParaRPr lang="en" dirty="0"/>
          </a:p>
        </p:txBody>
      </p:sp>
      <p:sp>
        <p:nvSpPr>
          <p:cNvPr id="5" name="Rounded Rectangle 4"/>
          <p:cNvSpPr/>
          <p:nvPr/>
        </p:nvSpPr>
        <p:spPr>
          <a:xfrm>
            <a:off x="3284050" y="1546916"/>
            <a:ext cx="1369157" cy="449309"/>
          </a:xfrm>
          <a:prstGeom prst="roundRect">
            <a:avLst/>
          </a:prstGeom>
          <a:solidFill>
            <a:srgbClr val="3F5378"/>
          </a:solidFill>
          <a:ln>
            <a:solidFill>
              <a:srgbClr val="C7D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Roboto Condensed" panose="020B0604020202020204" charset="0"/>
                <a:ea typeface="Roboto Condensed" panose="020B0604020202020204" charset="0"/>
              </a:rPr>
              <a:t>Detection Schemes</a:t>
            </a:r>
            <a:endParaRPr lang="en-US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033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their Detection is Important</a:t>
            </a:r>
            <a:r>
              <a:rPr lang="en-US" dirty="0" smtClean="0"/>
              <a:t>??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</a:t>
            </a:r>
            <a:endParaRPr lang="en" dirty="0"/>
          </a:p>
        </p:txBody>
      </p:sp>
      <p:sp>
        <p:nvSpPr>
          <p:cNvPr id="5" name="Rounded Rectangle 4"/>
          <p:cNvSpPr/>
          <p:nvPr/>
        </p:nvSpPr>
        <p:spPr>
          <a:xfrm>
            <a:off x="3284050" y="1546916"/>
            <a:ext cx="1369157" cy="449309"/>
          </a:xfrm>
          <a:prstGeom prst="roundRect">
            <a:avLst/>
          </a:prstGeom>
          <a:solidFill>
            <a:srgbClr val="3F5378"/>
          </a:solidFill>
          <a:ln>
            <a:solidFill>
              <a:srgbClr val="C7D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Roboto Condensed" panose="020B0604020202020204" charset="0"/>
                <a:ea typeface="Roboto Condensed" panose="020B0604020202020204" charset="0"/>
              </a:rPr>
              <a:t>Detection Schemes</a:t>
            </a:r>
            <a:endParaRPr lang="en-US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914893" y="2525827"/>
            <a:ext cx="1369157" cy="371261"/>
          </a:xfrm>
          <a:prstGeom prst="roundRect">
            <a:avLst/>
          </a:prstGeom>
          <a:solidFill>
            <a:srgbClr val="3F5378"/>
          </a:solidFill>
          <a:ln>
            <a:solidFill>
              <a:srgbClr val="C7D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Roboto Condensed" panose="020B0604020202020204" charset="0"/>
                <a:ea typeface="Roboto Condensed" panose="020B0604020202020204" charset="0"/>
              </a:rPr>
              <a:t>Static Analysis</a:t>
            </a:r>
            <a:endParaRPr lang="en-US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cxnSp>
        <p:nvCxnSpPr>
          <p:cNvPr id="9" name="Straight Arrow Connector 8"/>
          <p:cNvCxnSpPr>
            <a:stCxn id="5" idx="2"/>
            <a:endCxn id="6" idx="0"/>
          </p:cNvCxnSpPr>
          <p:nvPr/>
        </p:nvCxnSpPr>
        <p:spPr>
          <a:xfrm flipH="1">
            <a:off x="2599472" y="1996225"/>
            <a:ext cx="1369157" cy="529602"/>
          </a:xfrm>
          <a:prstGeom prst="straightConnector1">
            <a:avLst/>
          </a:prstGeom>
          <a:ln w="19050">
            <a:solidFill>
              <a:srgbClr val="C7D3E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9852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their Detection is Important</a:t>
            </a:r>
            <a:r>
              <a:rPr lang="en-US" dirty="0" smtClean="0"/>
              <a:t>??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</a:t>
            </a:r>
            <a:endParaRPr lang="en" dirty="0"/>
          </a:p>
        </p:txBody>
      </p:sp>
      <p:sp>
        <p:nvSpPr>
          <p:cNvPr id="5" name="Rounded Rectangle 4"/>
          <p:cNvSpPr/>
          <p:nvPr/>
        </p:nvSpPr>
        <p:spPr>
          <a:xfrm>
            <a:off x="3284050" y="1546916"/>
            <a:ext cx="1369157" cy="449309"/>
          </a:xfrm>
          <a:prstGeom prst="roundRect">
            <a:avLst/>
          </a:prstGeom>
          <a:solidFill>
            <a:srgbClr val="3F5378"/>
          </a:solidFill>
          <a:ln>
            <a:solidFill>
              <a:srgbClr val="C7D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Roboto Condensed" panose="020B0604020202020204" charset="0"/>
                <a:ea typeface="Roboto Condensed" panose="020B0604020202020204" charset="0"/>
              </a:rPr>
              <a:t>Detection Schemes</a:t>
            </a:r>
            <a:endParaRPr lang="en-US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914893" y="2525827"/>
            <a:ext cx="1369157" cy="371261"/>
          </a:xfrm>
          <a:prstGeom prst="roundRect">
            <a:avLst/>
          </a:prstGeom>
          <a:solidFill>
            <a:srgbClr val="3F5378"/>
          </a:solidFill>
          <a:ln>
            <a:solidFill>
              <a:srgbClr val="C7D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Roboto Condensed" panose="020B0604020202020204" charset="0"/>
                <a:ea typeface="Roboto Condensed" panose="020B0604020202020204" charset="0"/>
              </a:rPr>
              <a:t>Static Analysis</a:t>
            </a:r>
            <a:endParaRPr lang="en-US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cxnSp>
        <p:nvCxnSpPr>
          <p:cNvPr id="9" name="Straight Arrow Connector 8"/>
          <p:cNvCxnSpPr>
            <a:stCxn id="5" idx="2"/>
            <a:endCxn id="6" idx="0"/>
          </p:cNvCxnSpPr>
          <p:nvPr/>
        </p:nvCxnSpPr>
        <p:spPr>
          <a:xfrm flipH="1">
            <a:off x="2599472" y="1996225"/>
            <a:ext cx="1369157" cy="529602"/>
          </a:xfrm>
          <a:prstGeom prst="straightConnector1">
            <a:avLst/>
          </a:prstGeom>
          <a:ln w="19050">
            <a:solidFill>
              <a:srgbClr val="C7D3E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1450031" y="3172097"/>
            <a:ext cx="2298879" cy="538897"/>
          </a:xfrm>
          <a:prstGeom prst="roundRect">
            <a:avLst/>
          </a:prstGeom>
          <a:solidFill>
            <a:srgbClr val="FF9800"/>
          </a:solidFill>
          <a:ln>
            <a:solidFill>
              <a:srgbClr val="C7D3E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Unknown malware could easily bypass this scheme of prevention.</a:t>
            </a:r>
          </a:p>
        </p:txBody>
      </p:sp>
    </p:spTree>
    <p:extLst>
      <p:ext uri="{BB962C8B-B14F-4D97-AF65-F5344CB8AC3E}">
        <p14:creationId xmlns:p14="http://schemas.microsoft.com/office/powerpoint/2010/main" val="164831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their Detection is Important</a:t>
            </a:r>
            <a:r>
              <a:rPr lang="en-US" dirty="0" smtClean="0"/>
              <a:t>??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</a:t>
            </a:r>
            <a:endParaRPr lang="en" dirty="0"/>
          </a:p>
        </p:txBody>
      </p:sp>
      <p:sp>
        <p:nvSpPr>
          <p:cNvPr id="5" name="Rounded Rectangle 4"/>
          <p:cNvSpPr/>
          <p:nvPr/>
        </p:nvSpPr>
        <p:spPr>
          <a:xfrm>
            <a:off x="3284050" y="1546916"/>
            <a:ext cx="1369157" cy="449309"/>
          </a:xfrm>
          <a:prstGeom prst="roundRect">
            <a:avLst/>
          </a:prstGeom>
          <a:solidFill>
            <a:srgbClr val="3F5378"/>
          </a:solidFill>
          <a:ln>
            <a:solidFill>
              <a:srgbClr val="C7D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Roboto Condensed" panose="020B0604020202020204" charset="0"/>
                <a:ea typeface="Roboto Condensed" panose="020B0604020202020204" charset="0"/>
              </a:rPr>
              <a:t>Detection Schemes</a:t>
            </a:r>
            <a:endParaRPr lang="en-US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914893" y="2525827"/>
            <a:ext cx="1369157" cy="371261"/>
          </a:xfrm>
          <a:prstGeom prst="roundRect">
            <a:avLst/>
          </a:prstGeom>
          <a:solidFill>
            <a:srgbClr val="3F5378"/>
          </a:solidFill>
          <a:ln>
            <a:solidFill>
              <a:srgbClr val="C7D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Roboto Condensed" panose="020B0604020202020204" charset="0"/>
                <a:ea typeface="Roboto Condensed" panose="020B0604020202020204" charset="0"/>
              </a:rPr>
              <a:t>Static Analysis</a:t>
            </a:r>
            <a:endParaRPr lang="en-US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653207" y="2525826"/>
            <a:ext cx="1419468" cy="371261"/>
          </a:xfrm>
          <a:prstGeom prst="roundRect">
            <a:avLst/>
          </a:prstGeom>
          <a:solidFill>
            <a:srgbClr val="3F5378"/>
          </a:solidFill>
          <a:ln>
            <a:solidFill>
              <a:srgbClr val="C7D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Roboto Condensed" panose="020B0604020202020204" charset="0"/>
                <a:ea typeface="Roboto Condensed" panose="020B0604020202020204" charset="0"/>
              </a:rPr>
              <a:t>Behavioral Analysis</a:t>
            </a:r>
            <a:endParaRPr lang="en-US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cxnSp>
        <p:nvCxnSpPr>
          <p:cNvPr id="9" name="Straight Arrow Connector 8"/>
          <p:cNvCxnSpPr>
            <a:stCxn id="5" idx="2"/>
            <a:endCxn id="6" idx="0"/>
          </p:cNvCxnSpPr>
          <p:nvPr/>
        </p:nvCxnSpPr>
        <p:spPr>
          <a:xfrm flipH="1">
            <a:off x="2599472" y="1996225"/>
            <a:ext cx="1369157" cy="529602"/>
          </a:xfrm>
          <a:prstGeom prst="straightConnector1">
            <a:avLst/>
          </a:prstGeom>
          <a:ln w="19050">
            <a:solidFill>
              <a:srgbClr val="C7D3E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2"/>
            <a:endCxn id="7" idx="0"/>
          </p:cNvCxnSpPr>
          <p:nvPr/>
        </p:nvCxnSpPr>
        <p:spPr>
          <a:xfrm>
            <a:off x="3968629" y="1996225"/>
            <a:ext cx="1394312" cy="529601"/>
          </a:xfrm>
          <a:prstGeom prst="straightConnector1">
            <a:avLst/>
          </a:prstGeom>
          <a:ln w="19050">
            <a:solidFill>
              <a:srgbClr val="C7D3E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1450031" y="3172097"/>
            <a:ext cx="2298879" cy="538897"/>
          </a:xfrm>
          <a:prstGeom prst="roundRect">
            <a:avLst/>
          </a:prstGeom>
          <a:solidFill>
            <a:srgbClr val="FF9800"/>
          </a:solidFill>
          <a:ln>
            <a:solidFill>
              <a:srgbClr val="C7D3E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Unknown malware could easily bypass this scheme of prevention.</a:t>
            </a:r>
          </a:p>
        </p:txBody>
      </p:sp>
    </p:spTree>
    <p:extLst>
      <p:ext uri="{BB962C8B-B14F-4D97-AF65-F5344CB8AC3E}">
        <p14:creationId xmlns:p14="http://schemas.microsoft.com/office/powerpoint/2010/main" val="113348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their Detection is Important</a:t>
            </a:r>
            <a:r>
              <a:rPr lang="en-US" dirty="0" smtClean="0"/>
              <a:t>??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</a:t>
            </a:r>
            <a:endParaRPr lang="en" dirty="0"/>
          </a:p>
        </p:txBody>
      </p:sp>
      <p:sp>
        <p:nvSpPr>
          <p:cNvPr id="5" name="Rounded Rectangle 4"/>
          <p:cNvSpPr/>
          <p:nvPr/>
        </p:nvSpPr>
        <p:spPr>
          <a:xfrm>
            <a:off x="3284050" y="1546916"/>
            <a:ext cx="1369157" cy="449309"/>
          </a:xfrm>
          <a:prstGeom prst="roundRect">
            <a:avLst/>
          </a:prstGeom>
          <a:solidFill>
            <a:srgbClr val="3F5378"/>
          </a:solidFill>
          <a:ln>
            <a:solidFill>
              <a:srgbClr val="C7D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Roboto Condensed" panose="020B0604020202020204" charset="0"/>
                <a:ea typeface="Roboto Condensed" panose="020B0604020202020204" charset="0"/>
              </a:rPr>
              <a:t>Detection Schemes</a:t>
            </a:r>
            <a:endParaRPr lang="en-US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914893" y="2525827"/>
            <a:ext cx="1369157" cy="371261"/>
          </a:xfrm>
          <a:prstGeom prst="roundRect">
            <a:avLst/>
          </a:prstGeom>
          <a:solidFill>
            <a:srgbClr val="3F5378"/>
          </a:solidFill>
          <a:ln>
            <a:solidFill>
              <a:srgbClr val="C7D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Roboto Condensed" panose="020B0604020202020204" charset="0"/>
                <a:ea typeface="Roboto Condensed" panose="020B0604020202020204" charset="0"/>
              </a:rPr>
              <a:t>Static Analysis</a:t>
            </a:r>
            <a:endParaRPr lang="en-US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653207" y="2525826"/>
            <a:ext cx="1419468" cy="371261"/>
          </a:xfrm>
          <a:prstGeom prst="roundRect">
            <a:avLst/>
          </a:prstGeom>
          <a:solidFill>
            <a:srgbClr val="3F5378"/>
          </a:solidFill>
          <a:ln>
            <a:solidFill>
              <a:srgbClr val="C7D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Roboto Condensed" panose="020B0604020202020204" charset="0"/>
                <a:ea typeface="Roboto Condensed" panose="020B0604020202020204" charset="0"/>
              </a:rPr>
              <a:t>Behavioral Analysis</a:t>
            </a:r>
            <a:endParaRPr lang="en-US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cxnSp>
        <p:nvCxnSpPr>
          <p:cNvPr id="9" name="Straight Arrow Connector 8"/>
          <p:cNvCxnSpPr>
            <a:stCxn id="5" idx="2"/>
            <a:endCxn id="6" idx="0"/>
          </p:cNvCxnSpPr>
          <p:nvPr/>
        </p:nvCxnSpPr>
        <p:spPr>
          <a:xfrm flipH="1">
            <a:off x="2599472" y="1996225"/>
            <a:ext cx="1369157" cy="529602"/>
          </a:xfrm>
          <a:prstGeom prst="straightConnector1">
            <a:avLst/>
          </a:prstGeom>
          <a:ln w="19050">
            <a:solidFill>
              <a:srgbClr val="C7D3E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2"/>
            <a:endCxn id="7" idx="0"/>
          </p:cNvCxnSpPr>
          <p:nvPr/>
        </p:nvCxnSpPr>
        <p:spPr>
          <a:xfrm>
            <a:off x="3968629" y="1996225"/>
            <a:ext cx="1394312" cy="529601"/>
          </a:xfrm>
          <a:prstGeom prst="straightConnector1">
            <a:avLst/>
          </a:prstGeom>
          <a:ln w="19050">
            <a:solidFill>
              <a:srgbClr val="C7D3E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1450031" y="3172097"/>
            <a:ext cx="2298879" cy="538897"/>
          </a:xfrm>
          <a:prstGeom prst="roundRect">
            <a:avLst/>
          </a:prstGeom>
          <a:solidFill>
            <a:srgbClr val="FF9800"/>
          </a:solidFill>
          <a:ln>
            <a:solidFill>
              <a:srgbClr val="C7D3E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Unknown malware could easily bypass this scheme of prevention.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308096" y="3172096"/>
            <a:ext cx="2109690" cy="538898"/>
          </a:xfrm>
          <a:prstGeom prst="roundRect">
            <a:avLst/>
          </a:prstGeom>
          <a:solidFill>
            <a:srgbClr val="FF9800"/>
          </a:solidFill>
          <a:ln>
            <a:solidFill>
              <a:srgbClr val="C7D3E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sz="1200" dirty="0">
                <a:latin typeface="Roboto Condensed" panose="020B0604020202020204" charset="0"/>
                <a:ea typeface="Roboto Condensed" panose="020B0604020202020204" charset="0"/>
              </a:rPr>
              <a:t>Existence </a:t>
            </a:r>
            <a:r>
              <a:rPr lang="en-US" sz="1200" dirty="0" smtClean="0">
                <a:latin typeface="Roboto Condensed" panose="020B0604020202020204" charset="0"/>
                <a:ea typeface="Roboto Condensed" panose="020B0604020202020204" charset="0"/>
              </a:rPr>
              <a:t>of large </a:t>
            </a:r>
            <a:r>
              <a:rPr lang="en-US" sz="1200" dirty="0">
                <a:latin typeface="Roboto Condensed" panose="020B0604020202020204" charset="0"/>
                <a:ea typeface="Roboto Condensed" panose="020B0604020202020204" charset="0"/>
              </a:rPr>
              <a:t>false positives and false negatives.</a:t>
            </a:r>
          </a:p>
        </p:txBody>
      </p:sp>
    </p:spTree>
    <p:extLst>
      <p:ext uri="{BB962C8B-B14F-4D97-AF65-F5344CB8AC3E}">
        <p14:creationId xmlns:p14="http://schemas.microsoft.com/office/powerpoint/2010/main" val="292590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their Detection is Important</a:t>
            </a:r>
            <a:r>
              <a:rPr lang="en-US" dirty="0" smtClean="0"/>
              <a:t>??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2</a:t>
            </a:r>
            <a:endParaRPr lang="en" dirty="0"/>
          </a:p>
        </p:txBody>
      </p:sp>
      <p:sp>
        <p:nvSpPr>
          <p:cNvPr id="4" name="Rectangle 3"/>
          <p:cNvSpPr/>
          <p:nvPr/>
        </p:nvSpPr>
        <p:spPr>
          <a:xfrm>
            <a:off x="566765" y="3986003"/>
            <a:ext cx="6803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indent="0">
              <a:buNone/>
            </a:pPr>
            <a:r>
              <a:rPr lang="en-GB" sz="1200" b="1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The </a:t>
            </a:r>
            <a:r>
              <a:rPr lang="en-GB" sz="1200" b="1" dirty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occurrences of newer varieties of malicious codes and their nature proves that the designing of a generalised detection mechanism is an extremely difficult problem.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284050" y="1546916"/>
            <a:ext cx="1369157" cy="449309"/>
          </a:xfrm>
          <a:prstGeom prst="roundRect">
            <a:avLst/>
          </a:prstGeom>
          <a:solidFill>
            <a:srgbClr val="3F5378"/>
          </a:solidFill>
          <a:ln>
            <a:solidFill>
              <a:srgbClr val="C7D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Roboto Condensed" panose="020B0604020202020204" charset="0"/>
                <a:ea typeface="Roboto Condensed" panose="020B0604020202020204" charset="0"/>
              </a:rPr>
              <a:t>Detection Schemes</a:t>
            </a:r>
            <a:endParaRPr lang="en-US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914893" y="2525827"/>
            <a:ext cx="1369157" cy="371261"/>
          </a:xfrm>
          <a:prstGeom prst="roundRect">
            <a:avLst/>
          </a:prstGeom>
          <a:solidFill>
            <a:srgbClr val="3F5378"/>
          </a:solidFill>
          <a:ln>
            <a:solidFill>
              <a:srgbClr val="C7D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Roboto Condensed" panose="020B0604020202020204" charset="0"/>
                <a:ea typeface="Roboto Condensed" panose="020B0604020202020204" charset="0"/>
              </a:rPr>
              <a:t>Static Analysis</a:t>
            </a:r>
            <a:endParaRPr lang="en-US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653207" y="2525826"/>
            <a:ext cx="1419468" cy="371261"/>
          </a:xfrm>
          <a:prstGeom prst="roundRect">
            <a:avLst/>
          </a:prstGeom>
          <a:solidFill>
            <a:srgbClr val="3F5378"/>
          </a:solidFill>
          <a:ln>
            <a:solidFill>
              <a:srgbClr val="C7D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Roboto Condensed" panose="020B0604020202020204" charset="0"/>
                <a:ea typeface="Roboto Condensed" panose="020B0604020202020204" charset="0"/>
              </a:rPr>
              <a:t>Behavioral Analysis</a:t>
            </a:r>
            <a:endParaRPr lang="en-US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cxnSp>
        <p:nvCxnSpPr>
          <p:cNvPr id="9" name="Straight Arrow Connector 8"/>
          <p:cNvCxnSpPr>
            <a:stCxn id="5" idx="2"/>
            <a:endCxn id="6" idx="0"/>
          </p:cNvCxnSpPr>
          <p:nvPr/>
        </p:nvCxnSpPr>
        <p:spPr>
          <a:xfrm flipH="1">
            <a:off x="2599472" y="1996225"/>
            <a:ext cx="1369157" cy="529602"/>
          </a:xfrm>
          <a:prstGeom prst="straightConnector1">
            <a:avLst/>
          </a:prstGeom>
          <a:ln w="19050">
            <a:solidFill>
              <a:srgbClr val="C7D3E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2"/>
            <a:endCxn id="7" idx="0"/>
          </p:cNvCxnSpPr>
          <p:nvPr/>
        </p:nvCxnSpPr>
        <p:spPr>
          <a:xfrm>
            <a:off x="3968629" y="1996225"/>
            <a:ext cx="1394312" cy="529601"/>
          </a:xfrm>
          <a:prstGeom prst="straightConnector1">
            <a:avLst/>
          </a:prstGeom>
          <a:ln w="19050">
            <a:solidFill>
              <a:srgbClr val="C7D3E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1450031" y="3172097"/>
            <a:ext cx="2298879" cy="538897"/>
          </a:xfrm>
          <a:prstGeom prst="roundRect">
            <a:avLst/>
          </a:prstGeom>
          <a:solidFill>
            <a:srgbClr val="FF9800"/>
          </a:solidFill>
          <a:ln>
            <a:solidFill>
              <a:srgbClr val="C7D3E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Unknown malware could easily bypass this scheme of prevention.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308096" y="3172096"/>
            <a:ext cx="2109690" cy="538898"/>
          </a:xfrm>
          <a:prstGeom prst="roundRect">
            <a:avLst/>
          </a:prstGeom>
          <a:solidFill>
            <a:srgbClr val="FF9800"/>
          </a:solidFill>
          <a:ln>
            <a:solidFill>
              <a:srgbClr val="C7D3E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en-US" sz="1200" dirty="0">
                <a:latin typeface="Roboto Condensed" panose="020B0604020202020204" charset="0"/>
                <a:ea typeface="Roboto Condensed" panose="020B0604020202020204" charset="0"/>
              </a:rPr>
              <a:t>Existence </a:t>
            </a:r>
            <a:r>
              <a:rPr lang="en-US" sz="1200" dirty="0" smtClean="0">
                <a:latin typeface="Roboto Condensed" panose="020B0604020202020204" charset="0"/>
                <a:ea typeface="Roboto Condensed" panose="020B0604020202020204" charset="0"/>
              </a:rPr>
              <a:t>of large </a:t>
            </a:r>
            <a:r>
              <a:rPr lang="en-US" sz="1200" dirty="0">
                <a:latin typeface="Roboto Condensed" panose="020B0604020202020204" charset="0"/>
                <a:ea typeface="Roboto Condensed" panose="020B0604020202020204" charset="0"/>
              </a:rPr>
              <a:t>false positives and false negatives.</a:t>
            </a:r>
          </a:p>
        </p:txBody>
      </p:sp>
    </p:spTree>
    <p:extLst>
      <p:ext uri="{BB962C8B-B14F-4D97-AF65-F5344CB8AC3E}">
        <p14:creationId xmlns:p14="http://schemas.microsoft.com/office/powerpoint/2010/main" val="166878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Observing System Behavior using HPC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3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62408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Observing System Behavior using HPC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275" y="2073447"/>
            <a:ext cx="7489467" cy="1790409"/>
          </a:xfrm>
        </p:spPr>
        <p:txBody>
          <a:bodyPr/>
          <a:lstStyle/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200" dirty="0"/>
              <a:t>Set of special purpose registers, present in most of the microprocessor's Performance Monitoring Unit (PMU).</a:t>
            </a:r>
          </a:p>
          <a:p>
            <a:pPr algn="just">
              <a:spcBef>
                <a:spcPts val="0"/>
              </a:spcBef>
              <a:buClrTx/>
              <a:buSzPct val="100000"/>
            </a:pPr>
            <a:endParaRPr lang="en-US" sz="1200" dirty="0"/>
          </a:p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200" dirty="0"/>
              <a:t>Store hardware and software events related to the execution of a program, such as cache misses, retired instructions, retired branch instructions, etc.</a:t>
            </a:r>
          </a:p>
          <a:p>
            <a:pPr algn="just">
              <a:spcBef>
                <a:spcPts val="0"/>
              </a:spcBef>
              <a:buClrTx/>
              <a:buSzPct val="100000"/>
            </a:pPr>
            <a:endParaRPr lang="en-US" sz="1200" dirty="0"/>
          </a:p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200" dirty="0"/>
              <a:t>Type and number of hardware events vary across different Instruction Set Architectures (ISA).</a:t>
            </a:r>
          </a:p>
          <a:p>
            <a:pPr algn="just">
              <a:spcBef>
                <a:spcPts val="0"/>
              </a:spcBef>
              <a:buClrTx/>
              <a:buSzPct val="100000"/>
            </a:pPr>
            <a:endParaRPr lang="en-US" sz="1200" dirty="0"/>
          </a:p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200" dirty="0"/>
              <a:t>Various open-source tools can measure this HPC values: perf tools, PAPI, </a:t>
            </a:r>
            <a:r>
              <a:rPr lang="en-US" sz="1200" dirty="0" err="1"/>
              <a:t>OProfile</a:t>
            </a:r>
            <a:r>
              <a:rPr lang="en-US" sz="1200" dirty="0"/>
              <a:t>, </a:t>
            </a:r>
            <a:r>
              <a:rPr lang="en-US" sz="1200" dirty="0" err="1"/>
              <a:t>Valgrind</a:t>
            </a:r>
            <a:r>
              <a:rPr lang="en-US" sz="1200" dirty="0"/>
              <a:t> and many more</a:t>
            </a:r>
            <a:r>
              <a:rPr lang="en-US" sz="1200" dirty="0" smtClean="0"/>
              <a:t>.</a:t>
            </a:r>
            <a:endParaRPr lang="en-US" sz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3</a:t>
            </a:r>
            <a:endParaRPr lang="en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814275" y="1307247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dirty="0" smtClean="0">
                <a:solidFill>
                  <a:srgbClr val="3F5378"/>
                </a:solidFill>
              </a:rPr>
              <a:t>Hardware Performance Counters</a:t>
            </a:r>
            <a:endParaRPr lang="en-US" dirty="0">
              <a:solidFill>
                <a:srgbClr val="3F53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198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</a:p>
        </p:txBody>
      </p:sp>
      <p:pic>
        <p:nvPicPr>
          <p:cNvPr id="4" name="Picture 2" descr="Image result for malware attack news pap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116" y="687644"/>
            <a:ext cx="2365081" cy="236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396950" y="203025"/>
            <a:ext cx="1502734" cy="29046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Recent News</a:t>
            </a:r>
            <a:endParaRPr lang="en-US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17940" y="4671189"/>
            <a:ext cx="2200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Roboto Condensed" panose="020B0604020202020204" charset="0"/>
                <a:ea typeface="Roboto Condensed" panose="020B0604020202020204" charset="0"/>
              </a:rPr>
              <a:t>Image Source: Google Image</a:t>
            </a:r>
            <a:endParaRPr lang="en-US" sz="1000" b="1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8865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Observing System Behavior using HPC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306" y="1828752"/>
            <a:ext cx="4116101" cy="1725817"/>
          </a:xfrm>
        </p:spPr>
        <p:txBody>
          <a:bodyPr/>
          <a:lstStyle/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200" dirty="0"/>
              <a:t>Perf is a profiler tool for Linux </a:t>
            </a:r>
            <a:r>
              <a:rPr lang="en-US" sz="1200" dirty="0" smtClean="0"/>
              <a:t>2.6.31+ </a:t>
            </a:r>
            <a:r>
              <a:rPr lang="en-US" sz="1200" dirty="0"/>
              <a:t>based systems </a:t>
            </a:r>
            <a:r>
              <a:rPr lang="en-US" sz="1200" dirty="0" smtClean="0"/>
              <a:t>that presents a simple command line interface to collect and analyze performance counter statistics.</a:t>
            </a:r>
            <a:endParaRPr lang="en-US" sz="1200" dirty="0"/>
          </a:p>
          <a:p>
            <a:pPr algn="just">
              <a:spcBef>
                <a:spcPts val="0"/>
              </a:spcBef>
              <a:buClrTx/>
              <a:buSzPct val="100000"/>
            </a:pPr>
            <a:endParaRPr lang="en-US" sz="1200" dirty="0"/>
          </a:p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200" dirty="0" smtClean="0"/>
              <a:t>A user can observe the performance counters associated with a system </a:t>
            </a:r>
            <a:r>
              <a:rPr lang="en-US" sz="1200" dirty="0"/>
              <a:t>with some time interval, thereby giving the benefit </a:t>
            </a:r>
            <a:r>
              <a:rPr lang="en-US" sz="1200" dirty="0" smtClean="0"/>
              <a:t>of observing </a:t>
            </a:r>
            <a:r>
              <a:rPr lang="en-US" sz="1200" dirty="0"/>
              <a:t>the system behavior continuously in a succession </a:t>
            </a:r>
            <a:r>
              <a:rPr lang="en-US" sz="1200" dirty="0" smtClean="0"/>
              <a:t>of time.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3</a:t>
            </a:r>
            <a:endParaRPr lang="en" dirty="0"/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814275" y="1307247"/>
            <a:ext cx="33783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dirty="0" smtClean="0">
                <a:solidFill>
                  <a:srgbClr val="3F5378"/>
                </a:solidFill>
              </a:rPr>
              <a:t>Linux </a:t>
            </a:r>
            <a:r>
              <a:rPr lang="en-US" dirty="0" smtClean="0">
                <a:solidFill>
                  <a:srgbClr val="3F5378"/>
                </a:solidFill>
                <a:latin typeface="Courier New" panose="02070309020205020404" pitchFamily="49" charset="0"/>
                <a:ea typeface="MS Gothic" panose="020B0609070205080204" pitchFamily="49" charset="-128"/>
                <a:cs typeface="Courier New" panose="02070309020205020404" pitchFamily="49" charset="0"/>
              </a:rPr>
              <a:t>perf</a:t>
            </a:r>
            <a:r>
              <a:rPr lang="en-US" dirty="0" smtClean="0">
                <a:solidFill>
                  <a:srgbClr val="3F5378"/>
                </a:solidFill>
              </a:rPr>
              <a:t> tool</a:t>
            </a:r>
            <a:endParaRPr lang="en-US" dirty="0">
              <a:solidFill>
                <a:srgbClr val="3F53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472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Observing System Behavior using HPC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306" y="1828752"/>
            <a:ext cx="4116101" cy="1725817"/>
          </a:xfrm>
        </p:spPr>
        <p:txBody>
          <a:bodyPr/>
          <a:lstStyle/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200" dirty="0"/>
              <a:t>Perf is a profiler tool for Linux </a:t>
            </a:r>
            <a:r>
              <a:rPr lang="en-US" sz="1200" dirty="0" smtClean="0"/>
              <a:t>2.6.31+ </a:t>
            </a:r>
            <a:r>
              <a:rPr lang="en-US" sz="1200" dirty="0"/>
              <a:t>based systems </a:t>
            </a:r>
            <a:r>
              <a:rPr lang="en-US" sz="1200" dirty="0" smtClean="0"/>
              <a:t>that presents a simple command line interface to collect and analyze performance counter statistics.</a:t>
            </a:r>
            <a:endParaRPr lang="en-US" sz="1200" dirty="0"/>
          </a:p>
          <a:p>
            <a:pPr algn="just">
              <a:spcBef>
                <a:spcPts val="0"/>
              </a:spcBef>
              <a:buClrTx/>
              <a:buSzPct val="100000"/>
            </a:pPr>
            <a:endParaRPr lang="en-US" sz="1200" dirty="0"/>
          </a:p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200" dirty="0" smtClean="0"/>
              <a:t>A user can observe the performance counters associated with a system </a:t>
            </a:r>
            <a:r>
              <a:rPr lang="en-US" sz="1200" dirty="0"/>
              <a:t>with some time interval, thereby giving the benefit </a:t>
            </a:r>
            <a:r>
              <a:rPr lang="en-US" sz="1200" dirty="0" smtClean="0"/>
              <a:t>of observing </a:t>
            </a:r>
            <a:r>
              <a:rPr lang="en-US" sz="1200" dirty="0"/>
              <a:t>the system behavior continuously in a succession </a:t>
            </a:r>
            <a:r>
              <a:rPr lang="en-US" sz="1200" dirty="0" smtClean="0"/>
              <a:t>of time.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3</a:t>
            </a:r>
            <a:endParaRPr lang="en" dirty="0"/>
          </a:p>
        </p:txBody>
      </p:sp>
      <p:pic>
        <p:nvPicPr>
          <p:cNvPr id="6" name="Content Placeholder 11" descr="C:\Users\Manaar\Downloads\rapper\20161210185949.png20161210185949"/>
          <p:cNvPicPr>
            <a:picLocks/>
          </p:cNvPicPr>
          <p:nvPr/>
        </p:nvPicPr>
        <p:blipFill>
          <a:blip r:embed="rId2">
            <a:clrChange>
              <a:clrFrom>
                <a:srgbClr val="EAE7E8">
                  <a:alpha val="100000"/>
                </a:srgbClr>
              </a:clrFrom>
              <a:clrTo>
                <a:srgbClr val="EAE7E8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4756143" y="1453136"/>
            <a:ext cx="3524971" cy="1946887"/>
          </a:xfrm>
          <a:prstGeom prst="rect">
            <a:avLst/>
          </a:prstGeom>
          <a:solidFill>
            <a:srgbClr val="FF9800"/>
          </a:solidFill>
          <a:ln>
            <a:solidFill>
              <a:srgbClr val="C7D3E6"/>
            </a:solidFill>
          </a:ln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814275" y="1307247"/>
            <a:ext cx="33783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dirty="0" smtClean="0">
                <a:solidFill>
                  <a:srgbClr val="3F5378"/>
                </a:solidFill>
              </a:rPr>
              <a:t>Linux </a:t>
            </a:r>
            <a:r>
              <a:rPr lang="en-US" dirty="0" smtClean="0">
                <a:solidFill>
                  <a:srgbClr val="3F5378"/>
                </a:solidFill>
                <a:latin typeface="Courier New" panose="02070309020205020404" pitchFamily="49" charset="0"/>
                <a:ea typeface="MS Gothic" panose="020B0609070205080204" pitchFamily="49" charset="-128"/>
                <a:cs typeface="Courier New" panose="02070309020205020404" pitchFamily="49" charset="0"/>
              </a:rPr>
              <a:t>perf</a:t>
            </a:r>
            <a:r>
              <a:rPr lang="en-US" dirty="0" smtClean="0">
                <a:solidFill>
                  <a:srgbClr val="3F5378"/>
                </a:solidFill>
              </a:rPr>
              <a:t> tool</a:t>
            </a:r>
            <a:endParaRPr lang="en-US" dirty="0">
              <a:solidFill>
                <a:srgbClr val="3F5378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89513" y="4297012"/>
            <a:ext cx="4806124" cy="276999"/>
          </a:xfrm>
          <a:prstGeom prst="rect">
            <a:avLst/>
          </a:prstGeom>
          <a:noFill/>
          <a:ln w="28575">
            <a:solidFill>
              <a:srgbClr val="285D88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mic Sans MS" panose="030F0702030302020204" pitchFamily="66" charset="0"/>
              </a:rPr>
              <a:t>perf stat -e &lt;</a:t>
            </a:r>
            <a:r>
              <a:rPr lang="en-US" sz="1200" dirty="0" err="1">
                <a:latin typeface="Comic Sans MS" panose="030F0702030302020204" pitchFamily="66" charset="0"/>
              </a:rPr>
              <a:t>event_name</a:t>
            </a:r>
            <a:r>
              <a:rPr lang="en-US" sz="1200" dirty="0">
                <a:latin typeface="Comic Sans MS" panose="030F0702030302020204" pitchFamily="66" charset="0"/>
              </a:rPr>
              <a:t>&gt; -I &lt;</a:t>
            </a:r>
            <a:r>
              <a:rPr lang="en-US" sz="1200" dirty="0" err="1">
                <a:latin typeface="Comic Sans MS" panose="030F0702030302020204" pitchFamily="66" charset="0"/>
              </a:rPr>
              <a:t>time_interval</a:t>
            </a:r>
            <a:r>
              <a:rPr lang="en-US" sz="1200" dirty="0">
                <a:latin typeface="Comic Sans MS" panose="030F0702030302020204" pitchFamily="66" charset="0"/>
              </a:rPr>
              <a:t>&gt; &lt;</a:t>
            </a:r>
            <a:r>
              <a:rPr lang="en-US" sz="1200" dirty="0" err="1">
                <a:latin typeface="Comic Sans MS" panose="030F0702030302020204" pitchFamily="66" charset="0"/>
              </a:rPr>
              <a:t>executable_name</a:t>
            </a:r>
            <a:r>
              <a:rPr lang="en-US" sz="1200" dirty="0" smtClean="0">
                <a:latin typeface="Comic Sans MS" panose="030F0702030302020204" pitchFamily="66" charset="0"/>
              </a:rPr>
              <a:t>&gt;</a:t>
            </a:r>
            <a:endParaRPr lang="en-US" sz="12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17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Observing System Behavior using HPC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306" y="1828752"/>
            <a:ext cx="4116101" cy="1725817"/>
          </a:xfrm>
        </p:spPr>
        <p:txBody>
          <a:bodyPr/>
          <a:lstStyle/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200" dirty="0"/>
              <a:t>Perf is a profiler tool for Linux </a:t>
            </a:r>
            <a:r>
              <a:rPr lang="en-US" sz="1200" dirty="0" smtClean="0"/>
              <a:t>2.6.31+ </a:t>
            </a:r>
            <a:r>
              <a:rPr lang="en-US" sz="1200" dirty="0"/>
              <a:t>based systems </a:t>
            </a:r>
            <a:r>
              <a:rPr lang="en-US" sz="1200" dirty="0" smtClean="0"/>
              <a:t>that presents a simple command line interface to collect and analyze performance counter statistics.</a:t>
            </a:r>
            <a:endParaRPr lang="en-US" sz="1200" dirty="0"/>
          </a:p>
          <a:p>
            <a:pPr algn="just">
              <a:spcBef>
                <a:spcPts val="0"/>
              </a:spcBef>
              <a:buClrTx/>
              <a:buSzPct val="100000"/>
            </a:pPr>
            <a:endParaRPr lang="en-US" sz="1200" dirty="0"/>
          </a:p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200" dirty="0" smtClean="0"/>
              <a:t>A user can observe the performance counters associated with a system </a:t>
            </a:r>
            <a:r>
              <a:rPr lang="en-US" sz="1200" dirty="0"/>
              <a:t>with some time interval, thereby giving the benefit </a:t>
            </a:r>
            <a:r>
              <a:rPr lang="en-US" sz="1200" dirty="0" smtClean="0"/>
              <a:t>of observing </a:t>
            </a:r>
            <a:r>
              <a:rPr lang="en-US" sz="1200" dirty="0"/>
              <a:t>the system behavior continuously in a succession </a:t>
            </a:r>
            <a:r>
              <a:rPr lang="en-US" sz="1200" dirty="0" smtClean="0"/>
              <a:t>of time.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3</a:t>
            </a:r>
            <a:endParaRPr lang="en" dirty="0"/>
          </a:p>
        </p:txBody>
      </p:sp>
      <p:pic>
        <p:nvPicPr>
          <p:cNvPr id="6" name="Content Placeholder 11" descr="C:\Users\Manaar\Downloads\rapper\20161210185949.png20161210185949"/>
          <p:cNvPicPr>
            <a:picLocks/>
          </p:cNvPicPr>
          <p:nvPr/>
        </p:nvPicPr>
        <p:blipFill>
          <a:blip r:embed="rId2">
            <a:clrChange>
              <a:clrFrom>
                <a:srgbClr val="EAE7E8">
                  <a:alpha val="100000"/>
                </a:srgbClr>
              </a:clrFrom>
              <a:clrTo>
                <a:srgbClr val="EAE7E8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4756143" y="1453136"/>
            <a:ext cx="3524971" cy="1946887"/>
          </a:xfrm>
          <a:prstGeom prst="rect">
            <a:avLst/>
          </a:prstGeom>
          <a:solidFill>
            <a:srgbClr val="FF9800"/>
          </a:solidFill>
          <a:ln>
            <a:solidFill>
              <a:srgbClr val="C7D3E6"/>
            </a:solidFill>
          </a:ln>
        </p:spPr>
      </p:pic>
      <p:sp>
        <p:nvSpPr>
          <p:cNvPr id="8" name="Text Box 16"/>
          <p:cNvSpPr txBox="1"/>
          <p:nvPr/>
        </p:nvSpPr>
        <p:spPr>
          <a:xfrm>
            <a:off x="5881374" y="3602763"/>
            <a:ext cx="588623" cy="276999"/>
          </a:xfrm>
          <a:prstGeom prst="rect">
            <a:avLst/>
          </a:prstGeom>
          <a:solidFill>
            <a:srgbClr val="FF9800"/>
          </a:solidFill>
          <a:ln>
            <a:solidFill>
              <a:srgbClr val="C7D3E6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altLang="en-GB" sz="1200" dirty="0" smtClean="0">
                <a:latin typeface="Roboto Condensed" panose="020B0604020202020204" charset="0"/>
                <a:ea typeface="Roboto Condensed" panose="020B0604020202020204" charset="0"/>
              </a:rPr>
              <a:t>Events</a:t>
            </a:r>
            <a:endParaRPr lang="en-IN" altLang="en-GB" sz="1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613009" y="1936362"/>
            <a:ext cx="710419" cy="1180325"/>
          </a:xfrm>
          <a:prstGeom prst="rect">
            <a:avLst/>
          </a:prstGeom>
          <a:noFill/>
          <a:ln>
            <a:solidFill>
              <a:srgbClr val="FF9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10" idx="2"/>
            <a:endCxn id="8" idx="0"/>
          </p:cNvCxnSpPr>
          <p:nvPr/>
        </p:nvCxnSpPr>
        <p:spPr>
          <a:xfrm>
            <a:off x="5968219" y="3116687"/>
            <a:ext cx="207467" cy="48607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>
            <a:off x="814275" y="1307247"/>
            <a:ext cx="33783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dirty="0" smtClean="0">
                <a:solidFill>
                  <a:srgbClr val="3F5378"/>
                </a:solidFill>
              </a:rPr>
              <a:t>Linux </a:t>
            </a:r>
            <a:r>
              <a:rPr lang="en-US" dirty="0" smtClean="0">
                <a:solidFill>
                  <a:srgbClr val="3F5378"/>
                </a:solidFill>
                <a:latin typeface="Courier New" panose="02070309020205020404" pitchFamily="49" charset="0"/>
                <a:ea typeface="MS Gothic" panose="020B0609070205080204" pitchFamily="49" charset="-128"/>
                <a:cs typeface="Courier New" panose="02070309020205020404" pitchFamily="49" charset="0"/>
              </a:rPr>
              <a:t>perf</a:t>
            </a:r>
            <a:r>
              <a:rPr lang="en-US" dirty="0" smtClean="0">
                <a:solidFill>
                  <a:srgbClr val="3F5378"/>
                </a:solidFill>
              </a:rPr>
              <a:t> tool</a:t>
            </a:r>
            <a:endParaRPr lang="en-US" dirty="0">
              <a:solidFill>
                <a:srgbClr val="3F5378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89513" y="4297012"/>
            <a:ext cx="4806124" cy="276999"/>
          </a:xfrm>
          <a:prstGeom prst="rect">
            <a:avLst/>
          </a:prstGeom>
          <a:noFill/>
          <a:ln w="28575">
            <a:solidFill>
              <a:srgbClr val="285D88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mic Sans MS" panose="030F0702030302020204" pitchFamily="66" charset="0"/>
              </a:rPr>
              <a:t>perf stat -e &lt;</a:t>
            </a:r>
            <a:r>
              <a:rPr lang="en-US" sz="1200" dirty="0" err="1">
                <a:latin typeface="Comic Sans MS" panose="030F0702030302020204" pitchFamily="66" charset="0"/>
              </a:rPr>
              <a:t>event_name</a:t>
            </a:r>
            <a:r>
              <a:rPr lang="en-US" sz="1200" dirty="0">
                <a:latin typeface="Comic Sans MS" panose="030F0702030302020204" pitchFamily="66" charset="0"/>
              </a:rPr>
              <a:t>&gt; -I &lt;</a:t>
            </a:r>
            <a:r>
              <a:rPr lang="en-US" sz="1200" dirty="0" err="1">
                <a:latin typeface="Comic Sans MS" panose="030F0702030302020204" pitchFamily="66" charset="0"/>
              </a:rPr>
              <a:t>time_interval</a:t>
            </a:r>
            <a:r>
              <a:rPr lang="en-US" sz="1200" dirty="0">
                <a:latin typeface="Comic Sans MS" panose="030F0702030302020204" pitchFamily="66" charset="0"/>
              </a:rPr>
              <a:t>&gt; &lt;</a:t>
            </a:r>
            <a:r>
              <a:rPr lang="en-US" sz="1200" dirty="0" err="1">
                <a:latin typeface="Comic Sans MS" panose="030F0702030302020204" pitchFamily="66" charset="0"/>
              </a:rPr>
              <a:t>executable_name</a:t>
            </a:r>
            <a:r>
              <a:rPr lang="en-US" sz="1200" dirty="0" smtClean="0">
                <a:latin typeface="Comic Sans MS" panose="030F0702030302020204" pitchFamily="66" charset="0"/>
              </a:rPr>
              <a:t>&gt;</a:t>
            </a:r>
            <a:endParaRPr lang="en-US" sz="12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952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Observing System Behavior using HPC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5306" y="1828752"/>
            <a:ext cx="4116101" cy="1725817"/>
          </a:xfrm>
        </p:spPr>
        <p:txBody>
          <a:bodyPr/>
          <a:lstStyle/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200" dirty="0"/>
              <a:t>Perf is a profiler tool for Linux </a:t>
            </a:r>
            <a:r>
              <a:rPr lang="en-US" sz="1200" dirty="0" smtClean="0"/>
              <a:t>2.6.31+ </a:t>
            </a:r>
            <a:r>
              <a:rPr lang="en-US" sz="1200" dirty="0"/>
              <a:t>based systems </a:t>
            </a:r>
            <a:r>
              <a:rPr lang="en-US" sz="1200" dirty="0" smtClean="0"/>
              <a:t>that presents a simple command line interface to collect and analyze performance counter statistics.</a:t>
            </a:r>
            <a:endParaRPr lang="en-US" sz="1200" dirty="0"/>
          </a:p>
          <a:p>
            <a:pPr algn="just">
              <a:spcBef>
                <a:spcPts val="0"/>
              </a:spcBef>
              <a:buClrTx/>
              <a:buSzPct val="100000"/>
            </a:pPr>
            <a:endParaRPr lang="en-US" sz="1200" dirty="0"/>
          </a:p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200" dirty="0" smtClean="0"/>
              <a:t>A user can observe the performance counters associated with a system </a:t>
            </a:r>
            <a:r>
              <a:rPr lang="en-US" sz="1200" dirty="0"/>
              <a:t>with some time interval, thereby giving the benefit </a:t>
            </a:r>
            <a:r>
              <a:rPr lang="en-US" sz="1200" dirty="0" smtClean="0"/>
              <a:t>of observing </a:t>
            </a:r>
            <a:r>
              <a:rPr lang="en-US" sz="1200" dirty="0"/>
              <a:t>the system behavior continuously in a succession </a:t>
            </a:r>
            <a:r>
              <a:rPr lang="en-US" sz="1200" dirty="0" smtClean="0"/>
              <a:t>of time.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3</a:t>
            </a:r>
            <a:endParaRPr lang="en" dirty="0"/>
          </a:p>
        </p:txBody>
      </p:sp>
      <p:pic>
        <p:nvPicPr>
          <p:cNvPr id="6" name="Content Placeholder 11" descr="C:\Users\Manaar\Downloads\rapper\20161210185949.png20161210185949"/>
          <p:cNvPicPr>
            <a:picLocks/>
          </p:cNvPicPr>
          <p:nvPr/>
        </p:nvPicPr>
        <p:blipFill>
          <a:blip r:embed="rId2">
            <a:clrChange>
              <a:clrFrom>
                <a:srgbClr val="EAE7E8">
                  <a:alpha val="100000"/>
                </a:srgbClr>
              </a:clrFrom>
              <a:clrTo>
                <a:srgbClr val="EAE7E8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4756143" y="1453136"/>
            <a:ext cx="3524971" cy="1946887"/>
          </a:xfrm>
          <a:prstGeom prst="rect">
            <a:avLst/>
          </a:prstGeom>
          <a:solidFill>
            <a:srgbClr val="FF9800"/>
          </a:solidFill>
          <a:ln>
            <a:solidFill>
              <a:srgbClr val="C7D3E6"/>
            </a:solidFill>
          </a:ln>
        </p:spPr>
      </p:pic>
      <p:sp>
        <p:nvSpPr>
          <p:cNvPr id="8" name="Text Box 16"/>
          <p:cNvSpPr txBox="1"/>
          <p:nvPr/>
        </p:nvSpPr>
        <p:spPr>
          <a:xfrm>
            <a:off x="5881374" y="3602763"/>
            <a:ext cx="588623" cy="276999"/>
          </a:xfrm>
          <a:prstGeom prst="rect">
            <a:avLst/>
          </a:prstGeom>
          <a:solidFill>
            <a:srgbClr val="FF9800"/>
          </a:solidFill>
          <a:ln>
            <a:solidFill>
              <a:srgbClr val="C7D3E6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altLang="en-GB" sz="1200" dirty="0" smtClean="0">
                <a:latin typeface="Roboto Condensed" panose="020B0604020202020204" charset="0"/>
                <a:ea typeface="Roboto Condensed" panose="020B0604020202020204" charset="0"/>
              </a:rPr>
              <a:t>Events</a:t>
            </a:r>
            <a:endParaRPr lang="en-IN" altLang="en-GB" sz="1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613009" y="1936362"/>
            <a:ext cx="710419" cy="1180325"/>
          </a:xfrm>
          <a:prstGeom prst="rect">
            <a:avLst/>
          </a:prstGeom>
          <a:noFill/>
          <a:ln>
            <a:solidFill>
              <a:srgbClr val="FF9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>
            <a:stCxn id="10" idx="2"/>
            <a:endCxn id="8" idx="0"/>
          </p:cNvCxnSpPr>
          <p:nvPr/>
        </p:nvCxnSpPr>
        <p:spPr>
          <a:xfrm>
            <a:off x="5968219" y="3116687"/>
            <a:ext cx="207467" cy="48607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itle 1"/>
          <p:cNvSpPr txBox="1">
            <a:spLocks/>
          </p:cNvSpPr>
          <p:nvPr/>
        </p:nvSpPr>
        <p:spPr>
          <a:xfrm>
            <a:off x="814275" y="1307247"/>
            <a:ext cx="33783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n-US" dirty="0" smtClean="0">
                <a:solidFill>
                  <a:srgbClr val="3F5378"/>
                </a:solidFill>
              </a:rPr>
              <a:t>Linux </a:t>
            </a:r>
            <a:r>
              <a:rPr lang="en-US" dirty="0" smtClean="0">
                <a:solidFill>
                  <a:srgbClr val="3F5378"/>
                </a:solidFill>
                <a:latin typeface="Courier New" panose="02070309020205020404" pitchFamily="49" charset="0"/>
                <a:ea typeface="MS Gothic" panose="020B0609070205080204" pitchFamily="49" charset="-128"/>
                <a:cs typeface="Courier New" panose="02070309020205020404" pitchFamily="49" charset="0"/>
              </a:rPr>
              <a:t>perf</a:t>
            </a:r>
            <a:r>
              <a:rPr lang="en-US" dirty="0" smtClean="0">
                <a:solidFill>
                  <a:srgbClr val="3F5378"/>
                </a:solidFill>
              </a:rPr>
              <a:t> tool</a:t>
            </a:r>
            <a:endParaRPr lang="en-US" dirty="0">
              <a:solidFill>
                <a:srgbClr val="3F5378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89513" y="4297012"/>
            <a:ext cx="4806124" cy="276999"/>
          </a:xfrm>
          <a:prstGeom prst="rect">
            <a:avLst/>
          </a:prstGeom>
          <a:noFill/>
          <a:ln w="28575">
            <a:solidFill>
              <a:srgbClr val="285D88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Comic Sans MS" panose="030F0702030302020204" pitchFamily="66" charset="0"/>
              </a:rPr>
              <a:t>perf stat -e &lt;</a:t>
            </a:r>
            <a:r>
              <a:rPr lang="en-US" sz="1200" dirty="0" err="1">
                <a:latin typeface="Comic Sans MS" panose="030F0702030302020204" pitchFamily="66" charset="0"/>
              </a:rPr>
              <a:t>event_name</a:t>
            </a:r>
            <a:r>
              <a:rPr lang="en-US" sz="1200" dirty="0">
                <a:latin typeface="Comic Sans MS" panose="030F0702030302020204" pitchFamily="66" charset="0"/>
              </a:rPr>
              <a:t>&gt; -I &lt;</a:t>
            </a:r>
            <a:r>
              <a:rPr lang="en-US" sz="1200" dirty="0" err="1">
                <a:latin typeface="Comic Sans MS" panose="030F0702030302020204" pitchFamily="66" charset="0"/>
              </a:rPr>
              <a:t>time_interval</a:t>
            </a:r>
            <a:r>
              <a:rPr lang="en-US" sz="1200" dirty="0">
                <a:latin typeface="Comic Sans MS" panose="030F0702030302020204" pitchFamily="66" charset="0"/>
              </a:rPr>
              <a:t>&gt; &lt;</a:t>
            </a:r>
            <a:r>
              <a:rPr lang="en-US" sz="1200" dirty="0" err="1">
                <a:latin typeface="Comic Sans MS" panose="030F0702030302020204" pitchFamily="66" charset="0"/>
              </a:rPr>
              <a:t>executable_name</a:t>
            </a:r>
            <a:r>
              <a:rPr lang="en-US" sz="1200" dirty="0" smtClean="0">
                <a:latin typeface="Comic Sans MS" panose="030F0702030302020204" pitchFamily="66" charset="0"/>
              </a:rPr>
              <a:t>&gt;</a:t>
            </a:r>
            <a:endParaRPr lang="en-US" sz="1200" dirty="0">
              <a:latin typeface="Comic Sans MS" panose="030F0702030302020204" pitchFamily="66" charset="0"/>
            </a:endParaRPr>
          </a:p>
        </p:txBody>
      </p:sp>
      <p:sp>
        <p:nvSpPr>
          <p:cNvPr id="11" name="Text Box 15"/>
          <p:cNvSpPr txBox="1"/>
          <p:nvPr/>
        </p:nvSpPr>
        <p:spPr>
          <a:xfrm>
            <a:off x="4817771" y="3627120"/>
            <a:ext cx="596638" cy="276999"/>
          </a:xfrm>
          <a:prstGeom prst="rect">
            <a:avLst/>
          </a:prstGeom>
          <a:solidFill>
            <a:srgbClr val="FF9800"/>
          </a:solidFill>
          <a:ln>
            <a:solidFill>
              <a:srgbClr val="C7D3E6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altLang="en-GB" sz="1200" dirty="0" smtClean="0">
                <a:latin typeface="Roboto Condensed" panose="020B0604020202020204" charset="0"/>
                <a:ea typeface="Roboto Condensed" panose="020B0604020202020204" charset="0"/>
              </a:rPr>
              <a:t>Values</a:t>
            </a:r>
            <a:endParaRPr lang="en-IN" altLang="en-GB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917990" y="1936362"/>
            <a:ext cx="547278" cy="1180325"/>
          </a:xfrm>
          <a:prstGeom prst="rect">
            <a:avLst/>
          </a:prstGeom>
          <a:noFill/>
          <a:ln>
            <a:solidFill>
              <a:srgbClr val="FF9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12" idx="2"/>
            <a:endCxn id="11" idx="0"/>
          </p:cNvCxnSpPr>
          <p:nvPr/>
        </p:nvCxnSpPr>
        <p:spPr>
          <a:xfrm flipH="1">
            <a:off x="5116090" y="3116687"/>
            <a:ext cx="75539" cy="51043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04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Recent Efforts in Detecting Malwares using HPC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4</a:t>
            </a:r>
            <a:endParaRPr lang="en" dirty="0"/>
          </a:p>
        </p:txBody>
      </p:sp>
      <p:sp>
        <p:nvSpPr>
          <p:cNvPr id="4" name="Rectangle 3"/>
          <p:cNvSpPr/>
          <p:nvPr/>
        </p:nvSpPr>
        <p:spPr>
          <a:xfrm>
            <a:off x="336884" y="1624201"/>
            <a:ext cx="83189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S</a:t>
            </a:r>
            <a:r>
              <a:rPr lang="en-IN" sz="1200" dirty="0">
                <a:latin typeface="Roboto Condensed" panose="020B0604020202020204" charset="0"/>
                <a:ea typeface="Roboto Condensed" panose="020B0604020202020204" charset="0"/>
              </a:rPr>
              <a:t>. Das, Y. Liu, W. Zhang, and M. </a:t>
            </a:r>
            <a:r>
              <a:rPr lang="en-IN" sz="1200" dirty="0" err="1">
                <a:latin typeface="Roboto Condensed" panose="020B0604020202020204" charset="0"/>
                <a:ea typeface="Roboto Condensed" panose="020B0604020202020204" charset="0"/>
              </a:rPr>
              <a:t>Chandramohan</a:t>
            </a:r>
            <a:r>
              <a:rPr lang="en-IN" sz="1200" dirty="0">
                <a:latin typeface="Roboto Condensed" panose="020B0604020202020204" charset="0"/>
                <a:ea typeface="Roboto Condensed" panose="020B0604020202020204" charset="0"/>
              </a:rPr>
              <a:t>, “Semantics-based online malware detection: towards efficient real-time protection against malware,” </a:t>
            </a:r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IEEE transactions </a:t>
            </a:r>
            <a:r>
              <a:rPr lang="en-IN" sz="1200" dirty="0">
                <a:latin typeface="Roboto Condensed" panose="020B0604020202020204" charset="0"/>
                <a:ea typeface="Roboto Condensed" panose="020B0604020202020204" charset="0"/>
              </a:rPr>
              <a:t>on information forensics and security, vol. 11, no. 2, pp. 289–302, </a:t>
            </a:r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2016.</a:t>
            </a:r>
          </a:p>
          <a:p>
            <a:pPr marL="228600" indent="-228600" algn="just">
              <a:buFont typeface="+mj-lt"/>
              <a:buAutoNum type="arabicPeriod"/>
            </a:pP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GB" sz="1200" dirty="0" smtClean="0">
                <a:latin typeface="Roboto Condensed" panose="020B0604020202020204" charset="0"/>
                <a:ea typeface="Roboto Condensed" panose="020B0604020202020204" charset="0"/>
              </a:rPr>
              <a:t>X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. Wang and R. Karri, “Reusing hardware performance counters to detect and identify kernel control-flow modifying rootkits,” IEEE Transactions on </a:t>
            </a:r>
            <a:r>
              <a:rPr lang="en-GB" sz="1200" dirty="0" smtClean="0">
                <a:latin typeface="Roboto Condensed" panose="020B0604020202020204" charset="0"/>
                <a:ea typeface="Roboto Condensed" panose="020B0604020202020204" charset="0"/>
              </a:rPr>
              <a:t>Computer-Aided Design 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of Integrated Circuits and Systems, vol. 35, no. 3, pp. 485–498, </a:t>
            </a:r>
            <a:r>
              <a:rPr lang="en-GB" sz="1200" dirty="0" smtClean="0">
                <a:latin typeface="Roboto Condensed" panose="020B0604020202020204" charset="0"/>
                <a:ea typeface="Roboto Condensed" panose="020B0604020202020204" charset="0"/>
              </a:rPr>
              <a:t>2016.</a:t>
            </a:r>
          </a:p>
          <a:p>
            <a:pPr marL="228600" indent="-228600" algn="just">
              <a:buFont typeface="+mj-lt"/>
              <a:buAutoNum type="arabicPeriod"/>
            </a:pPr>
            <a:endParaRPr lang="en-GB" sz="1200" dirty="0">
              <a:latin typeface="Roboto Condensed" panose="020B0604020202020204" charset="0"/>
              <a:ea typeface="Roboto Condensed" panose="020B060402020202020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GB" sz="1200" dirty="0" smtClean="0">
                <a:latin typeface="Roboto Condensed" panose="020B0604020202020204" charset="0"/>
                <a:ea typeface="Roboto Condensed" panose="020B0604020202020204" charset="0"/>
              </a:rPr>
              <a:t>M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. </a:t>
            </a:r>
            <a:r>
              <a:rPr lang="en-GB" sz="1200" dirty="0" err="1">
                <a:latin typeface="Roboto Condensed" panose="020B0604020202020204" charset="0"/>
                <a:ea typeface="Roboto Condensed" panose="020B0604020202020204" charset="0"/>
              </a:rPr>
              <a:t>Ozsoy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, K. N. </a:t>
            </a:r>
            <a:r>
              <a:rPr lang="en-GB" sz="1200" dirty="0" err="1">
                <a:latin typeface="Roboto Condensed" panose="020B0604020202020204" charset="0"/>
                <a:ea typeface="Roboto Condensed" panose="020B0604020202020204" charset="0"/>
              </a:rPr>
              <a:t>Khasawneh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, C. </a:t>
            </a:r>
            <a:r>
              <a:rPr lang="en-GB" sz="1200" dirty="0" err="1">
                <a:latin typeface="Roboto Condensed" panose="020B0604020202020204" charset="0"/>
                <a:ea typeface="Roboto Condensed" panose="020B0604020202020204" charset="0"/>
              </a:rPr>
              <a:t>Donovick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, I. Gorelik, N. Abu-</a:t>
            </a:r>
            <a:r>
              <a:rPr lang="en-GB" sz="1200" dirty="0" err="1">
                <a:latin typeface="Roboto Condensed" panose="020B0604020202020204" charset="0"/>
                <a:ea typeface="Roboto Condensed" panose="020B0604020202020204" charset="0"/>
              </a:rPr>
              <a:t>Ghazaleh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, and D. </a:t>
            </a:r>
            <a:r>
              <a:rPr lang="en-GB" sz="1200" dirty="0" err="1">
                <a:latin typeface="Roboto Condensed" panose="020B0604020202020204" charset="0"/>
                <a:ea typeface="Roboto Condensed" panose="020B0604020202020204" charset="0"/>
              </a:rPr>
              <a:t>Ponomarev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, “Hardware-based malware detection using low-level architectural features,” IEEE Transactions on Computers, vol. 65, no. 11, pp. 3332–3344, </a:t>
            </a:r>
            <a:r>
              <a:rPr lang="en-GB" sz="1200" dirty="0" smtClean="0">
                <a:latin typeface="Roboto Condensed" panose="020B0604020202020204" charset="0"/>
                <a:ea typeface="Roboto Condensed" panose="020B0604020202020204" charset="0"/>
              </a:rPr>
              <a:t>2016.</a:t>
            </a:r>
          </a:p>
        </p:txBody>
      </p:sp>
    </p:spTree>
    <p:extLst>
      <p:ext uri="{BB962C8B-B14F-4D97-AF65-F5344CB8AC3E}">
        <p14:creationId xmlns:p14="http://schemas.microsoft.com/office/powerpoint/2010/main" val="3197432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Efforts in Detecting Malwares using HPC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4</a:t>
            </a:r>
            <a:endParaRPr lang="en" dirty="0"/>
          </a:p>
        </p:txBody>
      </p:sp>
      <p:sp>
        <p:nvSpPr>
          <p:cNvPr id="4" name="Rectangle 3"/>
          <p:cNvSpPr/>
          <p:nvPr/>
        </p:nvSpPr>
        <p:spPr>
          <a:xfrm>
            <a:off x="336884" y="1624201"/>
            <a:ext cx="831897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S</a:t>
            </a:r>
            <a:r>
              <a:rPr lang="en-IN" sz="1200" dirty="0">
                <a:latin typeface="Roboto Condensed" panose="020B0604020202020204" charset="0"/>
                <a:ea typeface="Roboto Condensed" panose="020B0604020202020204" charset="0"/>
              </a:rPr>
              <a:t>. Das, Y. Liu, W. Zhang, and M. </a:t>
            </a:r>
            <a:r>
              <a:rPr lang="en-IN" sz="1200" dirty="0" err="1">
                <a:latin typeface="Roboto Condensed" panose="020B0604020202020204" charset="0"/>
                <a:ea typeface="Roboto Condensed" panose="020B0604020202020204" charset="0"/>
              </a:rPr>
              <a:t>Chandramohan</a:t>
            </a:r>
            <a:r>
              <a:rPr lang="en-IN" sz="1200" dirty="0">
                <a:latin typeface="Roboto Condensed" panose="020B0604020202020204" charset="0"/>
                <a:ea typeface="Roboto Condensed" panose="020B0604020202020204" charset="0"/>
              </a:rPr>
              <a:t>, “Semantics-based online malware detection: towards efficient real-time protection against malware,” </a:t>
            </a:r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IEEE transactions </a:t>
            </a:r>
            <a:r>
              <a:rPr lang="en-IN" sz="1200" dirty="0">
                <a:latin typeface="Roboto Condensed" panose="020B0604020202020204" charset="0"/>
                <a:ea typeface="Roboto Condensed" panose="020B0604020202020204" charset="0"/>
              </a:rPr>
              <a:t>on information forensics and security, vol. 11, no. 2, pp. 289–302, </a:t>
            </a:r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2016.</a:t>
            </a:r>
          </a:p>
          <a:p>
            <a:pPr marL="228600" indent="-228600" algn="just">
              <a:buFont typeface="+mj-lt"/>
              <a:buAutoNum type="arabicPeriod"/>
            </a:pP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GB" sz="1200" dirty="0" smtClean="0">
                <a:latin typeface="Roboto Condensed" panose="020B0604020202020204" charset="0"/>
                <a:ea typeface="Roboto Condensed" panose="020B0604020202020204" charset="0"/>
              </a:rPr>
              <a:t>X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. Wang and R. Karri, “Reusing hardware performance counters to detect and identify kernel control-flow modifying rootkits,” IEEE Transactions on </a:t>
            </a:r>
            <a:r>
              <a:rPr lang="en-GB" sz="1200" dirty="0" smtClean="0">
                <a:latin typeface="Roboto Condensed" panose="020B0604020202020204" charset="0"/>
                <a:ea typeface="Roboto Condensed" panose="020B0604020202020204" charset="0"/>
              </a:rPr>
              <a:t>Computer-Aided Design 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of Integrated Circuits and Systems, vol. 35, no. 3, pp. 485–498, </a:t>
            </a:r>
            <a:r>
              <a:rPr lang="en-GB" sz="1200" dirty="0" smtClean="0">
                <a:latin typeface="Roboto Condensed" panose="020B0604020202020204" charset="0"/>
                <a:ea typeface="Roboto Condensed" panose="020B0604020202020204" charset="0"/>
              </a:rPr>
              <a:t>2016.</a:t>
            </a:r>
          </a:p>
          <a:p>
            <a:pPr marL="228600" indent="-228600" algn="just">
              <a:buFont typeface="+mj-lt"/>
              <a:buAutoNum type="arabicPeriod"/>
            </a:pPr>
            <a:endParaRPr lang="en-GB" sz="1200" dirty="0">
              <a:latin typeface="Roboto Condensed" panose="020B0604020202020204" charset="0"/>
              <a:ea typeface="Roboto Condensed" panose="020B060402020202020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GB" sz="1200" dirty="0" smtClean="0">
                <a:latin typeface="Roboto Condensed" panose="020B0604020202020204" charset="0"/>
                <a:ea typeface="Roboto Condensed" panose="020B0604020202020204" charset="0"/>
              </a:rPr>
              <a:t>M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. </a:t>
            </a:r>
            <a:r>
              <a:rPr lang="en-GB" sz="1200" dirty="0" err="1">
                <a:latin typeface="Roboto Condensed" panose="020B0604020202020204" charset="0"/>
                <a:ea typeface="Roboto Condensed" panose="020B0604020202020204" charset="0"/>
              </a:rPr>
              <a:t>Ozsoy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, K. N. </a:t>
            </a:r>
            <a:r>
              <a:rPr lang="en-GB" sz="1200" dirty="0" err="1">
                <a:latin typeface="Roboto Condensed" panose="020B0604020202020204" charset="0"/>
                <a:ea typeface="Roboto Condensed" panose="020B0604020202020204" charset="0"/>
              </a:rPr>
              <a:t>Khasawneh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, C. </a:t>
            </a:r>
            <a:r>
              <a:rPr lang="en-GB" sz="1200" dirty="0" err="1">
                <a:latin typeface="Roboto Condensed" panose="020B0604020202020204" charset="0"/>
                <a:ea typeface="Roboto Condensed" panose="020B0604020202020204" charset="0"/>
              </a:rPr>
              <a:t>Donovick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, I. Gorelik, N. Abu-</a:t>
            </a:r>
            <a:r>
              <a:rPr lang="en-GB" sz="1200" dirty="0" err="1">
                <a:latin typeface="Roboto Condensed" panose="020B0604020202020204" charset="0"/>
                <a:ea typeface="Roboto Condensed" panose="020B0604020202020204" charset="0"/>
              </a:rPr>
              <a:t>Ghazaleh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, and D. </a:t>
            </a:r>
            <a:r>
              <a:rPr lang="en-GB" sz="1200" dirty="0" err="1">
                <a:latin typeface="Roboto Condensed" panose="020B0604020202020204" charset="0"/>
                <a:ea typeface="Roboto Condensed" panose="020B0604020202020204" charset="0"/>
              </a:rPr>
              <a:t>Ponomarev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, “Hardware-based malware detection using low-level architectural features,” IEEE Transactions on Computers, vol. 65, no. 11, pp. 3332–3344, </a:t>
            </a:r>
            <a:r>
              <a:rPr lang="en-GB" sz="1200" dirty="0" smtClean="0">
                <a:latin typeface="Roboto Condensed" panose="020B0604020202020204" charset="0"/>
                <a:ea typeface="Roboto Condensed" panose="020B0604020202020204" charset="0"/>
              </a:rPr>
              <a:t>2016.</a:t>
            </a:r>
          </a:p>
        </p:txBody>
      </p:sp>
      <p:sp>
        <p:nvSpPr>
          <p:cNvPr id="5" name="Rectangle 4"/>
          <p:cNvSpPr/>
          <p:nvPr/>
        </p:nvSpPr>
        <p:spPr>
          <a:xfrm>
            <a:off x="336884" y="1624200"/>
            <a:ext cx="8462840" cy="1601289"/>
          </a:xfrm>
          <a:prstGeom prst="rect">
            <a:avLst/>
          </a:prstGeom>
          <a:noFill/>
          <a:ln>
            <a:solidFill>
              <a:srgbClr val="3F53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039520" y="3509431"/>
            <a:ext cx="2902885" cy="372333"/>
          </a:xfrm>
          <a:prstGeom prst="roundRect">
            <a:avLst/>
          </a:prstGeom>
          <a:solidFill>
            <a:srgbClr val="FF9800"/>
          </a:solidFill>
          <a:ln>
            <a:solidFill>
              <a:srgbClr val="C7D3E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Roboto Condensed" panose="020B0604020202020204" charset="0"/>
                <a:ea typeface="Roboto Condensed" panose="020B0604020202020204" charset="0"/>
              </a:rPr>
              <a:t>All have reasonably high false positive rates.</a:t>
            </a:r>
          </a:p>
        </p:txBody>
      </p:sp>
      <p:cxnSp>
        <p:nvCxnSpPr>
          <p:cNvPr id="7" name="Straight Arrow Connector 6"/>
          <p:cNvCxnSpPr>
            <a:stCxn id="5" idx="2"/>
            <a:endCxn id="6" idx="0"/>
          </p:cNvCxnSpPr>
          <p:nvPr/>
        </p:nvCxnSpPr>
        <p:spPr>
          <a:xfrm>
            <a:off x="4568304" y="3225489"/>
            <a:ext cx="922659" cy="283942"/>
          </a:xfrm>
          <a:prstGeom prst="straightConnector1">
            <a:avLst/>
          </a:prstGeom>
          <a:ln>
            <a:solidFill>
              <a:srgbClr val="3F537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74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Efforts in Detecting Malwares using HPC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4</a:t>
            </a:r>
            <a:endParaRPr lang="en" dirty="0"/>
          </a:p>
        </p:txBody>
      </p:sp>
      <p:sp>
        <p:nvSpPr>
          <p:cNvPr id="4" name="Rectangle 3"/>
          <p:cNvSpPr/>
          <p:nvPr/>
        </p:nvSpPr>
        <p:spPr>
          <a:xfrm>
            <a:off x="336884" y="1624201"/>
            <a:ext cx="831897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S</a:t>
            </a:r>
            <a:r>
              <a:rPr lang="en-IN" sz="1200" dirty="0">
                <a:latin typeface="Roboto Condensed" panose="020B0604020202020204" charset="0"/>
                <a:ea typeface="Roboto Condensed" panose="020B0604020202020204" charset="0"/>
              </a:rPr>
              <a:t>. Das, Y. Liu, W. Zhang, and M. </a:t>
            </a:r>
            <a:r>
              <a:rPr lang="en-IN" sz="1200" dirty="0" err="1">
                <a:latin typeface="Roboto Condensed" panose="020B0604020202020204" charset="0"/>
                <a:ea typeface="Roboto Condensed" panose="020B0604020202020204" charset="0"/>
              </a:rPr>
              <a:t>Chandramohan</a:t>
            </a:r>
            <a:r>
              <a:rPr lang="en-IN" sz="1200" dirty="0">
                <a:latin typeface="Roboto Condensed" panose="020B0604020202020204" charset="0"/>
                <a:ea typeface="Roboto Condensed" panose="020B0604020202020204" charset="0"/>
              </a:rPr>
              <a:t>, “Semantics-based online malware detection: towards efficient real-time protection against malware,” </a:t>
            </a:r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IEEE transactions </a:t>
            </a:r>
            <a:r>
              <a:rPr lang="en-IN" sz="1200" dirty="0">
                <a:latin typeface="Roboto Condensed" panose="020B0604020202020204" charset="0"/>
                <a:ea typeface="Roboto Condensed" panose="020B0604020202020204" charset="0"/>
              </a:rPr>
              <a:t>on information forensics and security, vol. 11, no. 2, pp. 289–302, </a:t>
            </a:r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2016.</a:t>
            </a:r>
          </a:p>
          <a:p>
            <a:pPr marL="228600" indent="-228600" algn="just">
              <a:buFont typeface="+mj-lt"/>
              <a:buAutoNum type="arabicPeriod"/>
            </a:pP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GB" sz="1200" dirty="0" smtClean="0">
                <a:latin typeface="Roboto Condensed" panose="020B0604020202020204" charset="0"/>
                <a:ea typeface="Roboto Condensed" panose="020B0604020202020204" charset="0"/>
              </a:rPr>
              <a:t>X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. Wang and R. Karri, “Reusing hardware performance counters to detect and identify kernel control-flow modifying rootkits,” IEEE Transactions on </a:t>
            </a:r>
            <a:r>
              <a:rPr lang="en-GB" sz="1200" dirty="0" smtClean="0">
                <a:latin typeface="Roboto Condensed" panose="020B0604020202020204" charset="0"/>
                <a:ea typeface="Roboto Condensed" panose="020B0604020202020204" charset="0"/>
              </a:rPr>
              <a:t>Computer-Aided Design 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of Integrated Circuits and Systems, vol. 35, no. 3, pp. 485–498, </a:t>
            </a:r>
            <a:r>
              <a:rPr lang="en-GB" sz="1200" dirty="0" smtClean="0">
                <a:latin typeface="Roboto Condensed" panose="020B0604020202020204" charset="0"/>
                <a:ea typeface="Roboto Condensed" panose="020B0604020202020204" charset="0"/>
              </a:rPr>
              <a:t>2016.</a:t>
            </a:r>
          </a:p>
          <a:p>
            <a:pPr marL="228600" indent="-228600" algn="just">
              <a:buFont typeface="+mj-lt"/>
              <a:buAutoNum type="arabicPeriod"/>
            </a:pPr>
            <a:endParaRPr lang="en-GB" sz="1200" dirty="0">
              <a:latin typeface="Roboto Condensed" panose="020B0604020202020204" charset="0"/>
              <a:ea typeface="Roboto Condensed" panose="020B060402020202020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GB" sz="1200" dirty="0" smtClean="0">
                <a:latin typeface="Roboto Condensed" panose="020B0604020202020204" charset="0"/>
                <a:ea typeface="Roboto Condensed" panose="020B0604020202020204" charset="0"/>
              </a:rPr>
              <a:t>M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. </a:t>
            </a:r>
            <a:r>
              <a:rPr lang="en-GB" sz="1200" dirty="0" err="1">
                <a:latin typeface="Roboto Condensed" panose="020B0604020202020204" charset="0"/>
                <a:ea typeface="Roboto Condensed" panose="020B0604020202020204" charset="0"/>
              </a:rPr>
              <a:t>Ozsoy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, K. N. </a:t>
            </a:r>
            <a:r>
              <a:rPr lang="en-GB" sz="1200" dirty="0" err="1">
                <a:latin typeface="Roboto Condensed" panose="020B0604020202020204" charset="0"/>
                <a:ea typeface="Roboto Condensed" panose="020B0604020202020204" charset="0"/>
              </a:rPr>
              <a:t>Khasawneh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, C. </a:t>
            </a:r>
            <a:r>
              <a:rPr lang="en-GB" sz="1200" dirty="0" err="1">
                <a:latin typeface="Roboto Condensed" panose="020B0604020202020204" charset="0"/>
                <a:ea typeface="Roboto Condensed" panose="020B0604020202020204" charset="0"/>
              </a:rPr>
              <a:t>Donovick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, I. Gorelik, N. Abu-</a:t>
            </a:r>
            <a:r>
              <a:rPr lang="en-GB" sz="1200" dirty="0" err="1">
                <a:latin typeface="Roboto Condensed" panose="020B0604020202020204" charset="0"/>
                <a:ea typeface="Roboto Condensed" panose="020B0604020202020204" charset="0"/>
              </a:rPr>
              <a:t>Ghazaleh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, and D. </a:t>
            </a:r>
            <a:r>
              <a:rPr lang="en-GB" sz="1200" dirty="0" err="1">
                <a:latin typeface="Roboto Condensed" panose="020B0604020202020204" charset="0"/>
                <a:ea typeface="Roboto Condensed" panose="020B0604020202020204" charset="0"/>
              </a:rPr>
              <a:t>Ponomarev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, “Hardware-based malware detection using low-level architectural features,” IEEE Transactions on Computers, vol. 65, no. 11, pp. 3332–3344, </a:t>
            </a:r>
            <a:r>
              <a:rPr lang="en-GB" sz="1200" dirty="0" smtClean="0">
                <a:latin typeface="Roboto Condensed" panose="020B0604020202020204" charset="0"/>
                <a:ea typeface="Roboto Condensed" panose="020B0604020202020204" charset="0"/>
              </a:rPr>
              <a:t>2016.</a:t>
            </a:r>
          </a:p>
          <a:p>
            <a:pPr marL="228600" indent="-228600" algn="just">
              <a:buFont typeface="+mj-lt"/>
              <a:buAutoNum type="arabicPeriod"/>
            </a:pPr>
            <a:endParaRPr lang="en-GB" sz="1200" dirty="0">
              <a:latin typeface="Roboto Condensed" panose="020B0604020202020204" charset="0"/>
              <a:ea typeface="Roboto Condensed" panose="020B060402020202020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GB" sz="1200" dirty="0" smtClean="0">
                <a:latin typeface="Roboto Condensed" panose="020B0604020202020204" charset="0"/>
                <a:ea typeface="Roboto Condensed" panose="020B0604020202020204" charset="0"/>
              </a:rPr>
              <a:t>X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. Wang, C. </a:t>
            </a:r>
            <a:r>
              <a:rPr lang="en-GB" sz="1200" dirty="0" err="1">
                <a:latin typeface="Roboto Condensed" panose="020B0604020202020204" charset="0"/>
                <a:ea typeface="Roboto Condensed" panose="020B0604020202020204" charset="0"/>
              </a:rPr>
              <a:t>Konstantinou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, M. </a:t>
            </a:r>
            <a:r>
              <a:rPr lang="en-GB" sz="1200" dirty="0" err="1">
                <a:latin typeface="Roboto Condensed" panose="020B0604020202020204" charset="0"/>
                <a:ea typeface="Roboto Condensed" panose="020B0604020202020204" charset="0"/>
              </a:rPr>
              <a:t>Maniatakos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, and R. Karri, “Confirm: Detecting firmware modifications in embedded systems using hardware performance counters,” in Computer-Aided Design (ICCAD), 2015 IEEE/ACM International Conference on. IEEE, 2015, pp. </a:t>
            </a:r>
            <a:r>
              <a:rPr lang="en-GB" sz="1200" dirty="0" smtClean="0">
                <a:latin typeface="Roboto Condensed" panose="020B0604020202020204" charset="0"/>
                <a:ea typeface="Roboto Condensed" panose="020B0604020202020204" charset="0"/>
              </a:rPr>
              <a:t>544–551.</a:t>
            </a:r>
          </a:p>
        </p:txBody>
      </p:sp>
    </p:spTree>
    <p:extLst>
      <p:ext uri="{BB962C8B-B14F-4D97-AF65-F5344CB8AC3E}">
        <p14:creationId xmlns:p14="http://schemas.microsoft.com/office/powerpoint/2010/main" val="43202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Efforts in Detecting Malwares using HPC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4</a:t>
            </a:r>
            <a:endParaRPr lang="en" dirty="0"/>
          </a:p>
        </p:txBody>
      </p:sp>
      <p:sp>
        <p:nvSpPr>
          <p:cNvPr id="4" name="Rectangle 3"/>
          <p:cNvSpPr/>
          <p:nvPr/>
        </p:nvSpPr>
        <p:spPr>
          <a:xfrm>
            <a:off x="336884" y="1624201"/>
            <a:ext cx="831897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S</a:t>
            </a:r>
            <a:r>
              <a:rPr lang="en-IN" sz="1200" dirty="0">
                <a:latin typeface="Roboto Condensed" panose="020B0604020202020204" charset="0"/>
                <a:ea typeface="Roboto Condensed" panose="020B0604020202020204" charset="0"/>
              </a:rPr>
              <a:t>. Das, Y. Liu, W. Zhang, and M. </a:t>
            </a:r>
            <a:r>
              <a:rPr lang="en-IN" sz="1200" dirty="0" err="1">
                <a:latin typeface="Roboto Condensed" panose="020B0604020202020204" charset="0"/>
                <a:ea typeface="Roboto Condensed" panose="020B0604020202020204" charset="0"/>
              </a:rPr>
              <a:t>Chandramohan</a:t>
            </a:r>
            <a:r>
              <a:rPr lang="en-IN" sz="1200" dirty="0">
                <a:latin typeface="Roboto Condensed" panose="020B0604020202020204" charset="0"/>
                <a:ea typeface="Roboto Condensed" panose="020B0604020202020204" charset="0"/>
              </a:rPr>
              <a:t>, “Semantics-based online malware detection: towards efficient real-time protection against malware,” </a:t>
            </a:r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IEEE transactions </a:t>
            </a:r>
            <a:r>
              <a:rPr lang="en-IN" sz="1200" dirty="0">
                <a:latin typeface="Roboto Condensed" panose="020B0604020202020204" charset="0"/>
                <a:ea typeface="Roboto Condensed" panose="020B0604020202020204" charset="0"/>
              </a:rPr>
              <a:t>on information forensics and security, vol. 11, no. 2, pp. 289–302, </a:t>
            </a:r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2016.</a:t>
            </a:r>
          </a:p>
          <a:p>
            <a:pPr marL="228600" indent="-228600" algn="just">
              <a:buFont typeface="+mj-lt"/>
              <a:buAutoNum type="arabicPeriod"/>
            </a:pP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GB" sz="1200" dirty="0" smtClean="0">
                <a:latin typeface="Roboto Condensed" panose="020B0604020202020204" charset="0"/>
                <a:ea typeface="Roboto Condensed" panose="020B0604020202020204" charset="0"/>
              </a:rPr>
              <a:t>X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. Wang and R. Karri, “Reusing hardware performance counters to detect and identify kernel control-flow modifying rootkits,” IEEE Transactions on </a:t>
            </a:r>
            <a:r>
              <a:rPr lang="en-GB" sz="1200" dirty="0" smtClean="0">
                <a:latin typeface="Roboto Condensed" panose="020B0604020202020204" charset="0"/>
                <a:ea typeface="Roboto Condensed" panose="020B0604020202020204" charset="0"/>
              </a:rPr>
              <a:t>Computer-Aided Design 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of Integrated Circuits and Systems, vol. 35, no. 3, pp. 485–498, </a:t>
            </a:r>
            <a:r>
              <a:rPr lang="en-GB" sz="1200" dirty="0" smtClean="0">
                <a:latin typeface="Roboto Condensed" panose="020B0604020202020204" charset="0"/>
                <a:ea typeface="Roboto Condensed" panose="020B0604020202020204" charset="0"/>
              </a:rPr>
              <a:t>2016.</a:t>
            </a:r>
          </a:p>
          <a:p>
            <a:pPr marL="228600" indent="-228600" algn="just">
              <a:buFont typeface="+mj-lt"/>
              <a:buAutoNum type="arabicPeriod"/>
            </a:pPr>
            <a:endParaRPr lang="en-GB" sz="1200" dirty="0">
              <a:latin typeface="Roboto Condensed" panose="020B0604020202020204" charset="0"/>
              <a:ea typeface="Roboto Condensed" panose="020B060402020202020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GB" sz="1200" dirty="0" smtClean="0">
                <a:latin typeface="Roboto Condensed" panose="020B0604020202020204" charset="0"/>
                <a:ea typeface="Roboto Condensed" panose="020B0604020202020204" charset="0"/>
              </a:rPr>
              <a:t>M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. </a:t>
            </a:r>
            <a:r>
              <a:rPr lang="en-GB" sz="1200" dirty="0" err="1">
                <a:latin typeface="Roboto Condensed" panose="020B0604020202020204" charset="0"/>
                <a:ea typeface="Roboto Condensed" panose="020B0604020202020204" charset="0"/>
              </a:rPr>
              <a:t>Ozsoy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, K. N. </a:t>
            </a:r>
            <a:r>
              <a:rPr lang="en-GB" sz="1200" dirty="0" err="1">
                <a:latin typeface="Roboto Condensed" panose="020B0604020202020204" charset="0"/>
                <a:ea typeface="Roboto Condensed" panose="020B0604020202020204" charset="0"/>
              </a:rPr>
              <a:t>Khasawneh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, C. </a:t>
            </a:r>
            <a:r>
              <a:rPr lang="en-GB" sz="1200" dirty="0" err="1">
                <a:latin typeface="Roboto Condensed" panose="020B0604020202020204" charset="0"/>
                <a:ea typeface="Roboto Condensed" panose="020B0604020202020204" charset="0"/>
              </a:rPr>
              <a:t>Donovick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, I. Gorelik, N. Abu-</a:t>
            </a:r>
            <a:r>
              <a:rPr lang="en-GB" sz="1200" dirty="0" err="1">
                <a:latin typeface="Roboto Condensed" panose="020B0604020202020204" charset="0"/>
                <a:ea typeface="Roboto Condensed" panose="020B0604020202020204" charset="0"/>
              </a:rPr>
              <a:t>Ghazaleh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, and D. </a:t>
            </a:r>
            <a:r>
              <a:rPr lang="en-GB" sz="1200" dirty="0" err="1">
                <a:latin typeface="Roboto Condensed" panose="020B0604020202020204" charset="0"/>
                <a:ea typeface="Roboto Condensed" panose="020B0604020202020204" charset="0"/>
              </a:rPr>
              <a:t>Ponomarev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, “Hardware-based malware detection using low-level architectural features,” IEEE Transactions on Computers, vol. 65, no. 11, pp. 3332–3344, </a:t>
            </a:r>
            <a:r>
              <a:rPr lang="en-GB" sz="1200" dirty="0" smtClean="0">
                <a:latin typeface="Roboto Condensed" panose="020B0604020202020204" charset="0"/>
                <a:ea typeface="Roboto Condensed" panose="020B0604020202020204" charset="0"/>
              </a:rPr>
              <a:t>2016.</a:t>
            </a:r>
          </a:p>
          <a:p>
            <a:pPr marL="228600" indent="-228600" algn="just">
              <a:buFont typeface="+mj-lt"/>
              <a:buAutoNum type="arabicPeriod"/>
            </a:pPr>
            <a:endParaRPr lang="en-GB" sz="1200" dirty="0">
              <a:latin typeface="Roboto Condensed" panose="020B0604020202020204" charset="0"/>
              <a:ea typeface="Roboto Condensed" panose="020B060402020202020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GB" sz="1200" dirty="0" smtClean="0">
                <a:latin typeface="Roboto Condensed" panose="020B0604020202020204" charset="0"/>
                <a:ea typeface="Roboto Condensed" panose="020B0604020202020204" charset="0"/>
              </a:rPr>
              <a:t>X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. Wang, C. </a:t>
            </a:r>
            <a:r>
              <a:rPr lang="en-GB" sz="1200" dirty="0" err="1">
                <a:latin typeface="Roboto Condensed" panose="020B0604020202020204" charset="0"/>
                <a:ea typeface="Roboto Condensed" panose="020B0604020202020204" charset="0"/>
              </a:rPr>
              <a:t>Konstantinou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, M. </a:t>
            </a:r>
            <a:r>
              <a:rPr lang="en-GB" sz="1200" dirty="0" err="1">
                <a:latin typeface="Roboto Condensed" panose="020B0604020202020204" charset="0"/>
                <a:ea typeface="Roboto Condensed" panose="020B0604020202020204" charset="0"/>
              </a:rPr>
              <a:t>Maniatakos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, and R. Karri, “Confirm: Detecting firmware modifications in embedded systems using hardware performance counters,” in Computer-Aided Design (ICCAD), 2015 IEEE/ACM International Conference on. IEEE, 2015, pp. </a:t>
            </a:r>
            <a:r>
              <a:rPr lang="en-GB" sz="1200" dirty="0" smtClean="0">
                <a:latin typeface="Roboto Condensed" panose="020B0604020202020204" charset="0"/>
                <a:ea typeface="Roboto Condensed" panose="020B0604020202020204" charset="0"/>
              </a:rPr>
              <a:t>544–551.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311538" y="4147511"/>
            <a:ext cx="2312960" cy="372333"/>
          </a:xfrm>
          <a:prstGeom prst="roundRect">
            <a:avLst/>
          </a:prstGeom>
          <a:solidFill>
            <a:srgbClr val="FF9800"/>
          </a:solidFill>
          <a:ln>
            <a:solidFill>
              <a:srgbClr val="C7D3E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Roboto Condensed" panose="020B0604020202020204" charset="0"/>
                <a:ea typeface="Roboto Condensed" panose="020B0604020202020204" charset="0"/>
              </a:rPr>
              <a:t>Requires Kernel Level Modification</a:t>
            </a:r>
          </a:p>
        </p:txBody>
      </p:sp>
      <p:cxnSp>
        <p:nvCxnSpPr>
          <p:cNvPr id="15" name="Straight Arrow Connector 14"/>
          <p:cNvCxnSpPr>
            <a:endCxn id="12" idx="0"/>
          </p:cNvCxnSpPr>
          <p:nvPr/>
        </p:nvCxnSpPr>
        <p:spPr>
          <a:xfrm>
            <a:off x="3548130" y="3659408"/>
            <a:ext cx="919888" cy="488103"/>
          </a:xfrm>
          <a:prstGeom prst="straightConnector1">
            <a:avLst/>
          </a:prstGeom>
          <a:ln>
            <a:solidFill>
              <a:srgbClr val="3F537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97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Efforts in Detecting Malwares using HPC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4</a:t>
            </a:r>
            <a:endParaRPr lang="en" dirty="0"/>
          </a:p>
        </p:txBody>
      </p:sp>
      <p:sp>
        <p:nvSpPr>
          <p:cNvPr id="4" name="Rectangle 3"/>
          <p:cNvSpPr/>
          <p:nvPr/>
        </p:nvSpPr>
        <p:spPr>
          <a:xfrm>
            <a:off x="336884" y="1624201"/>
            <a:ext cx="831897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S</a:t>
            </a:r>
            <a:r>
              <a:rPr lang="en-IN" sz="1200" dirty="0">
                <a:latin typeface="Roboto Condensed" panose="020B0604020202020204" charset="0"/>
                <a:ea typeface="Roboto Condensed" panose="020B0604020202020204" charset="0"/>
              </a:rPr>
              <a:t>. Das, Y. Liu, W. Zhang, and M. </a:t>
            </a:r>
            <a:r>
              <a:rPr lang="en-IN" sz="1200" dirty="0" err="1">
                <a:latin typeface="Roboto Condensed" panose="020B0604020202020204" charset="0"/>
                <a:ea typeface="Roboto Condensed" panose="020B0604020202020204" charset="0"/>
              </a:rPr>
              <a:t>Chandramohan</a:t>
            </a:r>
            <a:r>
              <a:rPr lang="en-IN" sz="1200" dirty="0">
                <a:latin typeface="Roboto Condensed" panose="020B0604020202020204" charset="0"/>
                <a:ea typeface="Roboto Condensed" panose="020B0604020202020204" charset="0"/>
              </a:rPr>
              <a:t>, “Semantics-based online malware detection: towards efficient real-time protection against malware,” </a:t>
            </a:r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IEEE transactions </a:t>
            </a:r>
            <a:r>
              <a:rPr lang="en-IN" sz="1200" dirty="0">
                <a:latin typeface="Roboto Condensed" panose="020B0604020202020204" charset="0"/>
                <a:ea typeface="Roboto Condensed" panose="020B0604020202020204" charset="0"/>
              </a:rPr>
              <a:t>on information forensics and security, vol. 11, no. 2, pp. 289–302, </a:t>
            </a:r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2016.</a:t>
            </a:r>
          </a:p>
          <a:p>
            <a:pPr marL="228600" indent="-228600" algn="just">
              <a:buFont typeface="+mj-lt"/>
              <a:buAutoNum type="arabicPeriod"/>
            </a:pP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GB" sz="1200" dirty="0" smtClean="0">
                <a:latin typeface="Roboto Condensed" panose="020B0604020202020204" charset="0"/>
                <a:ea typeface="Roboto Condensed" panose="020B0604020202020204" charset="0"/>
              </a:rPr>
              <a:t>X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. Wang and R. Karri, “Reusing hardware performance counters to detect and identify kernel control-flow modifying rootkits,” IEEE Transactions on </a:t>
            </a:r>
            <a:r>
              <a:rPr lang="en-GB" sz="1200" dirty="0" smtClean="0">
                <a:latin typeface="Roboto Condensed" panose="020B0604020202020204" charset="0"/>
                <a:ea typeface="Roboto Condensed" panose="020B0604020202020204" charset="0"/>
              </a:rPr>
              <a:t>Computer-Aided Design 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of Integrated Circuits and Systems, vol. 35, no. 3, pp. 485–498, </a:t>
            </a:r>
            <a:r>
              <a:rPr lang="en-GB" sz="1200" dirty="0" smtClean="0">
                <a:latin typeface="Roboto Condensed" panose="020B0604020202020204" charset="0"/>
                <a:ea typeface="Roboto Condensed" panose="020B0604020202020204" charset="0"/>
              </a:rPr>
              <a:t>2016.</a:t>
            </a:r>
          </a:p>
          <a:p>
            <a:pPr marL="228600" indent="-228600" algn="just">
              <a:buFont typeface="+mj-lt"/>
              <a:buAutoNum type="arabicPeriod"/>
            </a:pPr>
            <a:endParaRPr lang="en-GB" sz="1200" dirty="0">
              <a:latin typeface="Roboto Condensed" panose="020B0604020202020204" charset="0"/>
              <a:ea typeface="Roboto Condensed" panose="020B060402020202020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GB" sz="1200" dirty="0" smtClean="0">
                <a:latin typeface="Roboto Condensed" panose="020B0604020202020204" charset="0"/>
                <a:ea typeface="Roboto Condensed" panose="020B0604020202020204" charset="0"/>
              </a:rPr>
              <a:t>M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. </a:t>
            </a:r>
            <a:r>
              <a:rPr lang="en-GB" sz="1200" dirty="0" err="1">
                <a:latin typeface="Roboto Condensed" panose="020B0604020202020204" charset="0"/>
                <a:ea typeface="Roboto Condensed" panose="020B0604020202020204" charset="0"/>
              </a:rPr>
              <a:t>Ozsoy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, K. N. </a:t>
            </a:r>
            <a:r>
              <a:rPr lang="en-GB" sz="1200" dirty="0" err="1">
                <a:latin typeface="Roboto Condensed" panose="020B0604020202020204" charset="0"/>
                <a:ea typeface="Roboto Condensed" panose="020B0604020202020204" charset="0"/>
              </a:rPr>
              <a:t>Khasawneh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, C. </a:t>
            </a:r>
            <a:r>
              <a:rPr lang="en-GB" sz="1200" dirty="0" err="1">
                <a:latin typeface="Roboto Condensed" panose="020B0604020202020204" charset="0"/>
                <a:ea typeface="Roboto Condensed" panose="020B0604020202020204" charset="0"/>
              </a:rPr>
              <a:t>Donovick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, I. Gorelik, N. Abu-</a:t>
            </a:r>
            <a:r>
              <a:rPr lang="en-GB" sz="1200" dirty="0" err="1">
                <a:latin typeface="Roboto Condensed" panose="020B0604020202020204" charset="0"/>
                <a:ea typeface="Roboto Condensed" panose="020B0604020202020204" charset="0"/>
              </a:rPr>
              <a:t>Ghazaleh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, and D. </a:t>
            </a:r>
            <a:r>
              <a:rPr lang="en-GB" sz="1200" dirty="0" err="1">
                <a:latin typeface="Roboto Condensed" panose="020B0604020202020204" charset="0"/>
                <a:ea typeface="Roboto Condensed" panose="020B0604020202020204" charset="0"/>
              </a:rPr>
              <a:t>Ponomarev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, “Hardware-based malware detection using low-level architectural features,” IEEE Transactions on Computers, vol. 65, no. 11, pp. 3332–3344, </a:t>
            </a:r>
            <a:r>
              <a:rPr lang="en-GB" sz="1200" dirty="0" smtClean="0">
                <a:latin typeface="Roboto Condensed" panose="020B0604020202020204" charset="0"/>
                <a:ea typeface="Roboto Condensed" panose="020B0604020202020204" charset="0"/>
              </a:rPr>
              <a:t>2016.</a:t>
            </a:r>
          </a:p>
          <a:p>
            <a:pPr marL="228600" indent="-228600" algn="just">
              <a:buFont typeface="+mj-lt"/>
              <a:buAutoNum type="arabicPeriod"/>
            </a:pPr>
            <a:endParaRPr lang="en-GB" sz="1200" dirty="0">
              <a:latin typeface="Roboto Condensed" panose="020B0604020202020204" charset="0"/>
              <a:ea typeface="Roboto Condensed" panose="020B060402020202020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GB" sz="1200" dirty="0" smtClean="0">
                <a:latin typeface="Roboto Condensed" panose="020B0604020202020204" charset="0"/>
                <a:ea typeface="Roboto Condensed" panose="020B0604020202020204" charset="0"/>
              </a:rPr>
              <a:t>X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. Wang, C. </a:t>
            </a:r>
            <a:r>
              <a:rPr lang="en-GB" sz="1200" dirty="0" err="1">
                <a:latin typeface="Roboto Condensed" panose="020B0604020202020204" charset="0"/>
                <a:ea typeface="Roboto Condensed" panose="020B0604020202020204" charset="0"/>
              </a:rPr>
              <a:t>Konstantinou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, M. </a:t>
            </a:r>
            <a:r>
              <a:rPr lang="en-GB" sz="1200" dirty="0" err="1">
                <a:latin typeface="Roboto Condensed" panose="020B0604020202020204" charset="0"/>
                <a:ea typeface="Roboto Condensed" panose="020B0604020202020204" charset="0"/>
              </a:rPr>
              <a:t>Maniatakos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, and R. Karri, “Confirm: Detecting firmware modifications in embedded systems using hardware performance counters,” in Computer-Aided Design (ICCAD), 2015 IEEE/ACM International Conference on. IEEE, 2015, pp. </a:t>
            </a:r>
            <a:r>
              <a:rPr lang="en-GB" sz="1200" dirty="0" smtClean="0">
                <a:latin typeface="Roboto Condensed" panose="020B0604020202020204" charset="0"/>
                <a:ea typeface="Roboto Condensed" panose="020B0604020202020204" charset="0"/>
              </a:rPr>
              <a:t>544–551.</a:t>
            </a:r>
          </a:p>
          <a:p>
            <a:pPr marL="228600" indent="-228600" algn="just">
              <a:buFont typeface="+mj-lt"/>
              <a:buAutoNum type="arabicPeriod"/>
            </a:pPr>
            <a:endParaRPr lang="en-GB" sz="1200" dirty="0">
              <a:latin typeface="Roboto Condensed" panose="020B0604020202020204" charset="0"/>
              <a:ea typeface="Roboto Condensed" panose="020B060402020202020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GB" sz="1200" dirty="0" smtClean="0">
                <a:latin typeface="Roboto Condensed" panose="020B0604020202020204" charset="0"/>
                <a:ea typeface="Roboto Condensed" panose="020B0604020202020204" charset="0"/>
              </a:rPr>
              <a:t>S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. Das, B. Chen, M. </a:t>
            </a:r>
            <a:r>
              <a:rPr lang="en-GB" sz="1200" dirty="0" err="1">
                <a:latin typeface="Roboto Condensed" panose="020B0604020202020204" charset="0"/>
                <a:ea typeface="Roboto Condensed" panose="020B0604020202020204" charset="0"/>
              </a:rPr>
              <a:t>Chandramohan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, Y. Liu, and W. Zhang, “</a:t>
            </a:r>
            <a:r>
              <a:rPr lang="en-GB" sz="1200" dirty="0" err="1">
                <a:latin typeface="Roboto Condensed" panose="020B0604020202020204" charset="0"/>
                <a:ea typeface="Roboto Condensed" panose="020B0604020202020204" charset="0"/>
              </a:rPr>
              <a:t>Ropsentry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: runtime </a:t>
            </a:r>
            <a:r>
              <a:rPr lang="en-GB" sz="1200" dirty="0" err="1">
                <a:latin typeface="Roboto Condensed" panose="020B0604020202020204" charset="0"/>
                <a:ea typeface="Roboto Condensed" panose="020B0604020202020204" charset="0"/>
              </a:rPr>
              <a:t>defense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 against </a:t>
            </a:r>
            <a:r>
              <a:rPr lang="en-GB" sz="1200" dirty="0" err="1">
                <a:latin typeface="Roboto Condensed" panose="020B0604020202020204" charset="0"/>
                <a:ea typeface="Roboto Condensed" panose="020B0604020202020204" charset="0"/>
              </a:rPr>
              <a:t>rop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 attacks using hardware performance counters,” Computers &amp; Security, 2017.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19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Efforts in Detecting Malwares using HPC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4</a:t>
            </a:r>
            <a:endParaRPr lang="en" dirty="0"/>
          </a:p>
        </p:txBody>
      </p:sp>
      <p:sp>
        <p:nvSpPr>
          <p:cNvPr id="4" name="Rectangle 3"/>
          <p:cNvSpPr/>
          <p:nvPr/>
        </p:nvSpPr>
        <p:spPr>
          <a:xfrm>
            <a:off x="336884" y="1624201"/>
            <a:ext cx="831897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S</a:t>
            </a:r>
            <a:r>
              <a:rPr lang="en-IN" sz="1200" dirty="0">
                <a:latin typeface="Roboto Condensed" panose="020B0604020202020204" charset="0"/>
                <a:ea typeface="Roboto Condensed" panose="020B0604020202020204" charset="0"/>
              </a:rPr>
              <a:t>. Das, Y. Liu, W. Zhang, and M. </a:t>
            </a:r>
            <a:r>
              <a:rPr lang="en-IN" sz="1200" dirty="0" err="1">
                <a:latin typeface="Roboto Condensed" panose="020B0604020202020204" charset="0"/>
                <a:ea typeface="Roboto Condensed" panose="020B0604020202020204" charset="0"/>
              </a:rPr>
              <a:t>Chandramohan</a:t>
            </a:r>
            <a:r>
              <a:rPr lang="en-IN" sz="1200" dirty="0">
                <a:latin typeface="Roboto Condensed" panose="020B0604020202020204" charset="0"/>
                <a:ea typeface="Roboto Condensed" panose="020B0604020202020204" charset="0"/>
              </a:rPr>
              <a:t>, “Semantics-based online malware detection: towards efficient real-time protection against malware,” </a:t>
            </a:r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IEEE transactions </a:t>
            </a:r>
            <a:r>
              <a:rPr lang="en-IN" sz="1200" dirty="0">
                <a:latin typeface="Roboto Condensed" panose="020B0604020202020204" charset="0"/>
                <a:ea typeface="Roboto Condensed" panose="020B0604020202020204" charset="0"/>
              </a:rPr>
              <a:t>on information forensics and security, vol. 11, no. 2, pp. 289–302, </a:t>
            </a:r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2016.</a:t>
            </a:r>
          </a:p>
          <a:p>
            <a:pPr marL="228600" indent="-228600" algn="just">
              <a:buFont typeface="+mj-lt"/>
              <a:buAutoNum type="arabicPeriod"/>
            </a:pP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GB" sz="1200" dirty="0" smtClean="0">
                <a:latin typeface="Roboto Condensed" panose="020B0604020202020204" charset="0"/>
                <a:ea typeface="Roboto Condensed" panose="020B0604020202020204" charset="0"/>
              </a:rPr>
              <a:t>X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. Wang and R. Karri, “Reusing hardware performance counters to detect and identify kernel control-flow modifying rootkits,” IEEE Transactions on </a:t>
            </a:r>
            <a:r>
              <a:rPr lang="en-GB" sz="1200" dirty="0" smtClean="0">
                <a:latin typeface="Roboto Condensed" panose="020B0604020202020204" charset="0"/>
                <a:ea typeface="Roboto Condensed" panose="020B0604020202020204" charset="0"/>
              </a:rPr>
              <a:t>Computer-Aided Design 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of Integrated Circuits and Systems, vol. 35, no. 3, pp. 485–498, </a:t>
            </a:r>
            <a:r>
              <a:rPr lang="en-GB" sz="1200" dirty="0" smtClean="0">
                <a:latin typeface="Roboto Condensed" panose="020B0604020202020204" charset="0"/>
                <a:ea typeface="Roboto Condensed" panose="020B0604020202020204" charset="0"/>
              </a:rPr>
              <a:t>2016.</a:t>
            </a:r>
          </a:p>
          <a:p>
            <a:pPr marL="228600" indent="-228600" algn="just">
              <a:buFont typeface="+mj-lt"/>
              <a:buAutoNum type="arabicPeriod"/>
            </a:pPr>
            <a:endParaRPr lang="en-GB" sz="1200" dirty="0">
              <a:latin typeface="Roboto Condensed" panose="020B0604020202020204" charset="0"/>
              <a:ea typeface="Roboto Condensed" panose="020B060402020202020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GB" sz="1200" dirty="0" smtClean="0">
                <a:latin typeface="Roboto Condensed" panose="020B0604020202020204" charset="0"/>
                <a:ea typeface="Roboto Condensed" panose="020B0604020202020204" charset="0"/>
              </a:rPr>
              <a:t>M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. </a:t>
            </a:r>
            <a:r>
              <a:rPr lang="en-GB" sz="1200" dirty="0" err="1">
                <a:latin typeface="Roboto Condensed" panose="020B0604020202020204" charset="0"/>
                <a:ea typeface="Roboto Condensed" panose="020B0604020202020204" charset="0"/>
              </a:rPr>
              <a:t>Ozsoy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, K. N. </a:t>
            </a:r>
            <a:r>
              <a:rPr lang="en-GB" sz="1200" dirty="0" err="1">
                <a:latin typeface="Roboto Condensed" panose="020B0604020202020204" charset="0"/>
                <a:ea typeface="Roboto Condensed" panose="020B0604020202020204" charset="0"/>
              </a:rPr>
              <a:t>Khasawneh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, C. </a:t>
            </a:r>
            <a:r>
              <a:rPr lang="en-GB" sz="1200" dirty="0" err="1">
                <a:latin typeface="Roboto Condensed" panose="020B0604020202020204" charset="0"/>
                <a:ea typeface="Roboto Condensed" panose="020B0604020202020204" charset="0"/>
              </a:rPr>
              <a:t>Donovick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, I. Gorelik, N. Abu-</a:t>
            </a:r>
            <a:r>
              <a:rPr lang="en-GB" sz="1200" dirty="0" err="1">
                <a:latin typeface="Roboto Condensed" panose="020B0604020202020204" charset="0"/>
                <a:ea typeface="Roboto Condensed" panose="020B0604020202020204" charset="0"/>
              </a:rPr>
              <a:t>Ghazaleh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, and D. </a:t>
            </a:r>
            <a:r>
              <a:rPr lang="en-GB" sz="1200" dirty="0" err="1">
                <a:latin typeface="Roboto Condensed" panose="020B0604020202020204" charset="0"/>
                <a:ea typeface="Roboto Condensed" panose="020B0604020202020204" charset="0"/>
              </a:rPr>
              <a:t>Ponomarev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, “Hardware-based malware detection using low-level architectural features,” IEEE Transactions on Computers, vol. 65, no. 11, pp. 3332–3344, </a:t>
            </a:r>
            <a:r>
              <a:rPr lang="en-GB" sz="1200" dirty="0" smtClean="0">
                <a:latin typeface="Roboto Condensed" panose="020B0604020202020204" charset="0"/>
                <a:ea typeface="Roboto Condensed" panose="020B0604020202020204" charset="0"/>
              </a:rPr>
              <a:t>2016.</a:t>
            </a:r>
          </a:p>
          <a:p>
            <a:pPr marL="228600" indent="-228600" algn="just">
              <a:buFont typeface="+mj-lt"/>
              <a:buAutoNum type="arabicPeriod"/>
            </a:pPr>
            <a:endParaRPr lang="en-GB" sz="1200" dirty="0">
              <a:latin typeface="Roboto Condensed" panose="020B0604020202020204" charset="0"/>
              <a:ea typeface="Roboto Condensed" panose="020B060402020202020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GB" sz="1200" dirty="0" smtClean="0">
                <a:latin typeface="Roboto Condensed" panose="020B0604020202020204" charset="0"/>
                <a:ea typeface="Roboto Condensed" panose="020B0604020202020204" charset="0"/>
              </a:rPr>
              <a:t>X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. Wang, C. </a:t>
            </a:r>
            <a:r>
              <a:rPr lang="en-GB" sz="1200" dirty="0" err="1">
                <a:latin typeface="Roboto Condensed" panose="020B0604020202020204" charset="0"/>
                <a:ea typeface="Roboto Condensed" panose="020B0604020202020204" charset="0"/>
              </a:rPr>
              <a:t>Konstantinou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, M. </a:t>
            </a:r>
            <a:r>
              <a:rPr lang="en-GB" sz="1200" dirty="0" err="1">
                <a:latin typeface="Roboto Condensed" panose="020B0604020202020204" charset="0"/>
                <a:ea typeface="Roboto Condensed" panose="020B0604020202020204" charset="0"/>
              </a:rPr>
              <a:t>Maniatakos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, and R. Karri, “Confirm: Detecting firmware modifications in embedded systems using hardware performance counters,” in Computer-Aided Design (ICCAD), 2015 IEEE/ACM International Conference on. IEEE, 2015, pp. </a:t>
            </a:r>
            <a:r>
              <a:rPr lang="en-GB" sz="1200" dirty="0" smtClean="0">
                <a:latin typeface="Roboto Condensed" panose="020B0604020202020204" charset="0"/>
                <a:ea typeface="Roboto Condensed" panose="020B0604020202020204" charset="0"/>
              </a:rPr>
              <a:t>544–551.</a:t>
            </a:r>
          </a:p>
          <a:p>
            <a:pPr marL="228600" indent="-228600" algn="just">
              <a:buFont typeface="+mj-lt"/>
              <a:buAutoNum type="arabicPeriod"/>
            </a:pPr>
            <a:endParaRPr lang="en-GB" sz="1200" dirty="0">
              <a:latin typeface="Roboto Condensed" panose="020B0604020202020204" charset="0"/>
              <a:ea typeface="Roboto Condensed" panose="020B060402020202020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GB" sz="1200" dirty="0" smtClean="0">
                <a:latin typeface="Roboto Condensed" panose="020B0604020202020204" charset="0"/>
                <a:ea typeface="Roboto Condensed" panose="020B0604020202020204" charset="0"/>
              </a:rPr>
              <a:t>S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. Das, B. Chen, M. </a:t>
            </a:r>
            <a:r>
              <a:rPr lang="en-GB" sz="1200" dirty="0" err="1">
                <a:latin typeface="Roboto Condensed" panose="020B0604020202020204" charset="0"/>
                <a:ea typeface="Roboto Condensed" panose="020B0604020202020204" charset="0"/>
              </a:rPr>
              <a:t>Chandramohan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, Y. Liu, and W. Zhang, “</a:t>
            </a:r>
            <a:r>
              <a:rPr lang="en-GB" sz="1200" dirty="0" err="1">
                <a:latin typeface="Roboto Condensed" panose="020B0604020202020204" charset="0"/>
                <a:ea typeface="Roboto Condensed" panose="020B0604020202020204" charset="0"/>
              </a:rPr>
              <a:t>Ropsentry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: runtime </a:t>
            </a:r>
            <a:r>
              <a:rPr lang="en-GB" sz="1200" dirty="0" err="1">
                <a:latin typeface="Roboto Condensed" panose="020B0604020202020204" charset="0"/>
                <a:ea typeface="Roboto Condensed" panose="020B0604020202020204" charset="0"/>
              </a:rPr>
              <a:t>defense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 against </a:t>
            </a:r>
            <a:r>
              <a:rPr lang="en-GB" sz="1200" dirty="0" err="1">
                <a:latin typeface="Roboto Condensed" panose="020B0604020202020204" charset="0"/>
                <a:ea typeface="Roboto Condensed" panose="020B0604020202020204" charset="0"/>
              </a:rPr>
              <a:t>rop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 attacks using hardware performance counters,” Computers &amp; Security, 2017.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270157" y="4563073"/>
            <a:ext cx="2312960" cy="372333"/>
          </a:xfrm>
          <a:prstGeom prst="roundRect">
            <a:avLst/>
          </a:prstGeom>
          <a:solidFill>
            <a:srgbClr val="FF9800"/>
          </a:solidFill>
          <a:ln>
            <a:solidFill>
              <a:srgbClr val="C7D3E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Roboto Condensed" panose="020B0604020202020204" charset="0"/>
                <a:ea typeface="Roboto Condensed" panose="020B0604020202020204" charset="0"/>
              </a:rPr>
              <a:t>Specific to Fixed type of Malwares</a:t>
            </a:r>
          </a:p>
        </p:txBody>
      </p:sp>
      <p:cxnSp>
        <p:nvCxnSpPr>
          <p:cNvPr id="19" name="Straight Arrow Connector 18"/>
          <p:cNvCxnSpPr>
            <a:endCxn id="18" idx="0"/>
          </p:cNvCxnSpPr>
          <p:nvPr/>
        </p:nvCxnSpPr>
        <p:spPr>
          <a:xfrm>
            <a:off x="3833459" y="4333678"/>
            <a:ext cx="593178" cy="229395"/>
          </a:xfrm>
          <a:prstGeom prst="straightConnector1">
            <a:avLst/>
          </a:prstGeom>
          <a:ln>
            <a:solidFill>
              <a:srgbClr val="3F537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920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</a:p>
        </p:txBody>
      </p:sp>
      <p:pic>
        <p:nvPicPr>
          <p:cNvPr id="4" name="Picture 2" descr="Image result for malware attack news pap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116" y="687644"/>
            <a:ext cx="2365081" cy="236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5458" y="3052725"/>
            <a:ext cx="2365081" cy="20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396950" y="203025"/>
            <a:ext cx="1502734" cy="29046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Recent News</a:t>
            </a:r>
            <a:endParaRPr lang="en-US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17940" y="4671189"/>
            <a:ext cx="2200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Roboto Condensed" panose="020B0604020202020204" charset="0"/>
                <a:ea typeface="Roboto Condensed" panose="020B0604020202020204" charset="0"/>
              </a:rPr>
              <a:t>Image Source: Google Image</a:t>
            </a:r>
            <a:endParaRPr lang="en-US" sz="1000" b="1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97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 on Embedded Systems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5</a:t>
            </a:r>
            <a:endParaRPr lang="en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idx="1"/>
          </p:nvPr>
        </p:nvSpPr>
        <p:spPr>
          <a:xfrm>
            <a:off x="714777" y="1690388"/>
            <a:ext cx="3630198" cy="2724300"/>
          </a:xfrm>
        </p:spPr>
        <p:txBody>
          <a:bodyPr/>
          <a:lstStyle/>
          <a:p>
            <a:pPr marL="101600" indent="0" algn="just">
              <a:spcBef>
                <a:spcPts val="0"/>
              </a:spcBef>
              <a:buNone/>
            </a:pPr>
            <a:r>
              <a:rPr lang="en-US" sz="1400" b="1" dirty="0" smtClean="0"/>
              <a:t>Difficulty</a:t>
            </a:r>
          </a:p>
          <a:p>
            <a:pPr marL="101600" indent="0" algn="just">
              <a:spcBef>
                <a:spcPts val="0"/>
              </a:spcBef>
              <a:buNone/>
            </a:pPr>
            <a:endParaRPr lang="en-US" sz="1000" b="1" dirty="0"/>
          </a:p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200" dirty="0"/>
              <a:t>Often these platforms are resource constrained and runs very simple embedded Linux</a:t>
            </a:r>
            <a:r>
              <a:rPr lang="en-US" sz="1200" dirty="0" smtClean="0"/>
              <a:t>.</a:t>
            </a:r>
          </a:p>
          <a:p>
            <a:pPr algn="just">
              <a:spcBef>
                <a:spcPts val="0"/>
              </a:spcBef>
              <a:buClrTx/>
              <a:buSzPct val="100000"/>
            </a:pPr>
            <a:endParaRPr lang="en-US" sz="1200" dirty="0"/>
          </a:p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200" dirty="0"/>
              <a:t>Complex detection mechanism with sophisticated libraries may not work on most of the system</a:t>
            </a:r>
            <a:r>
              <a:rPr lang="en-US" sz="1200" dirty="0" smtClean="0"/>
              <a:t>.</a:t>
            </a:r>
          </a:p>
          <a:p>
            <a:pPr algn="just">
              <a:spcBef>
                <a:spcPts val="0"/>
              </a:spcBef>
              <a:buClrTx/>
              <a:buSzPct val="100000"/>
            </a:pPr>
            <a:endParaRPr lang="en-US" sz="1200" dirty="0"/>
          </a:p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200" dirty="0" smtClean="0"/>
              <a:t>Detection frameworks with large storage requirement, computational power and kernel modification are not practical in such scenarios.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361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Focus on Embedded Systems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4359330" y="1690388"/>
            <a:ext cx="3426689" cy="2724300"/>
          </a:xfrm>
        </p:spPr>
        <p:txBody>
          <a:bodyPr/>
          <a:lstStyle/>
          <a:p>
            <a:pPr marL="101600" indent="0" algn="just">
              <a:spcBef>
                <a:spcPts val="0"/>
              </a:spcBef>
              <a:buNone/>
            </a:pPr>
            <a:r>
              <a:rPr lang="en-US" sz="1400" b="1" dirty="0" smtClean="0"/>
              <a:t>Advantage</a:t>
            </a:r>
          </a:p>
          <a:p>
            <a:pPr marL="101600" indent="0" algn="just">
              <a:spcBef>
                <a:spcPts val="0"/>
              </a:spcBef>
              <a:buNone/>
            </a:pPr>
            <a:endParaRPr lang="en-US" sz="1000" b="1" dirty="0"/>
          </a:p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200" dirty="0" smtClean="0"/>
              <a:t>The </a:t>
            </a:r>
            <a:r>
              <a:rPr lang="en-US" sz="1200" dirty="0"/>
              <a:t>characterization of benign reference programs for a general purpose Linux environment is trickier due to a large number of possible benign applications</a:t>
            </a:r>
            <a:r>
              <a:rPr lang="en-US" sz="1200" dirty="0" smtClean="0"/>
              <a:t>.</a:t>
            </a:r>
          </a:p>
          <a:p>
            <a:pPr algn="just">
              <a:spcBef>
                <a:spcPts val="0"/>
              </a:spcBef>
              <a:buClrTx/>
              <a:buSzPct val="100000"/>
            </a:pPr>
            <a:endParaRPr lang="en-US" sz="1200" dirty="0"/>
          </a:p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200" dirty="0"/>
              <a:t>We can safely assume that in most of the Embedded System, the type of benign applications are limited. A basic music system will only support .mp3 applications</a:t>
            </a:r>
            <a:r>
              <a:rPr lang="en-US" sz="1200" dirty="0" smtClean="0"/>
              <a:t>.</a:t>
            </a:r>
            <a:endParaRPr lang="en-US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5</a:t>
            </a:r>
            <a:endParaRPr lang="en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idx="1"/>
          </p:nvPr>
        </p:nvSpPr>
        <p:spPr>
          <a:xfrm>
            <a:off x="714777" y="1690388"/>
            <a:ext cx="3630198" cy="2724300"/>
          </a:xfrm>
        </p:spPr>
        <p:txBody>
          <a:bodyPr/>
          <a:lstStyle/>
          <a:p>
            <a:pPr marL="101600" indent="0" algn="just">
              <a:spcBef>
                <a:spcPts val="0"/>
              </a:spcBef>
              <a:buNone/>
            </a:pPr>
            <a:r>
              <a:rPr lang="en-US" sz="1400" b="1" dirty="0" smtClean="0"/>
              <a:t>Difficulty</a:t>
            </a:r>
          </a:p>
          <a:p>
            <a:pPr marL="101600" indent="0" algn="just">
              <a:spcBef>
                <a:spcPts val="0"/>
              </a:spcBef>
              <a:buNone/>
            </a:pPr>
            <a:endParaRPr lang="en-US" sz="1000" b="1" dirty="0"/>
          </a:p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200" dirty="0"/>
              <a:t>Often these platforms are resource constrained and runs very simple embedded Linux</a:t>
            </a:r>
            <a:r>
              <a:rPr lang="en-US" sz="1200" dirty="0" smtClean="0"/>
              <a:t>.</a:t>
            </a:r>
          </a:p>
          <a:p>
            <a:pPr algn="just">
              <a:spcBef>
                <a:spcPts val="0"/>
              </a:spcBef>
              <a:buClrTx/>
              <a:buSzPct val="100000"/>
            </a:pPr>
            <a:endParaRPr lang="en-US" sz="1200" dirty="0"/>
          </a:p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200" dirty="0"/>
              <a:t>Complex detection mechanism with sophisticated libraries may not work on most of the system</a:t>
            </a:r>
            <a:r>
              <a:rPr lang="en-US" sz="1200" dirty="0" smtClean="0"/>
              <a:t>.</a:t>
            </a:r>
          </a:p>
          <a:p>
            <a:pPr algn="just">
              <a:spcBef>
                <a:spcPts val="0"/>
              </a:spcBef>
              <a:buClrTx/>
              <a:buSzPct val="100000"/>
            </a:pPr>
            <a:endParaRPr lang="en-US" sz="1200" dirty="0"/>
          </a:p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200" dirty="0" smtClean="0"/>
              <a:t>Detection frameworks with large storage requirement, computational power and kernel modification are not practical in such scenarios.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617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Contribution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6</a:t>
            </a:r>
            <a:endParaRPr lang="en" dirty="0"/>
          </a:p>
        </p:txBody>
      </p:sp>
      <p:sp>
        <p:nvSpPr>
          <p:cNvPr id="6" name="Rectangle 5"/>
          <p:cNvSpPr/>
          <p:nvPr/>
        </p:nvSpPr>
        <p:spPr>
          <a:xfrm>
            <a:off x="1139483" y="1835216"/>
            <a:ext cx="67384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en-GB" sz="1200" dirty="0" smtClean="0">
                <a:latin typeface="Roboto Condensed" panose="020B0604020202020204" charset="0"/>
                <a:ea typeface="Roboto Condensed" panose="020B0604020202020204" charset="0"/>
              </a:rPr>
              <a:t>We 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formalize a concrete </a:t>
            </a:r>
            <a:r>
              <a:rPr lang="en-GB" sz="1200" dirty="0" smtClean="0">
                <a:latin typeface="Roboto Condensed" panose="020B0604020202020204" charset="0"/>
                <a:ea typeface="Roboto Condensed" panose="020B0604020202020204" charset="0"/>
              </a:rPr>
              <a:t>“distance” based light-weight side-channel 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assisted methodology for malware classification on an embedded platform</a:t>
            </a:r>
            <a:r>
              <a:rPr lang="en-GB" sz="1200" dirty="0" smtClean="0">
                <a:latin typeface="Roboto Condensed" panose="020B0604020202020204" charset="0"/>
                <a:ea typeface="Roboto Condensed" panose="020B0604020202020204" charset="0"/>
              </a:rPr>
              <a:t>.</a:t>
            </a:r>
          </a:p>
          <a:p>
            <a:pPr marL="625475" lvl="1" indent="-266700" algn="just">
              <a:buFont typeface="Arial" panose="020B0604020202020204" pitchFamily="34" charset="0"/>
              <a:buChar char="•"/>
            </a:pP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As opposed to other </a:t>
            </a:r>
            <a:r>
              <a:rPr lang="en-GB" sz="1200" dirty="0" smtClean="0">
                <a:latin typeface="Roboto Condensed" panose="020B0604020202020204" charset="0"/>
                <a:ea typeface="Roboto Condensed" panose="020B0604020202020204" charset="0"/>
              </a:rPr>
              <a:t>approaches, 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this work first proposes a [0, 1]-based distance metric to determine the amount of “</a:t>
            </a:r>
            <a:r>
              <a:rPr lang="en-GB" sz="1200" dirty="0" err="1">
                <a:latin typeface="Roboto Condensed" panose="020B0604020202020204" charset="0"/>
                <a:ea typeface="Roboto Condensed" panose="020B0604020202020204" charset="0"/>
              </a:rPr>
              <a:t>malwareness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” of an executable</a:t>
            </a:r>
            <a:r>
              <a:rPr lang="en-GB" sz="1200" dirty="0" smtClean="0">
                <a:latin typeface="Roboto Condensed" panose="020B0604020202020204" charset="0"/>
                <a:ea typeface="Roboto Condensed" panose="020B0604020202020204" charset="0"/>
              </a:rPr>
              <a:t>.</a:t>
            </a:r>
            <a:endParaRPr lang="en-GB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96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Contribution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6</a:t>
            </a:r>
            <a:endParaRPr lang="en" dirty="0"/>
          </a:p>
        </p:txBody>
      </p:sp>
      <p:sp>
        <p:nvSpPr>
          <p:cNvPr id="6" name="Rectangle 5"/>
          <p:cNvSpPr/>
          <p:nvPr/>
        </p:nvSpPr>
        <p:spPr>
          <a:xfrm>
            <a:off x="1139483" y="1835216"/>
            <a:ext cx="67384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en-GB" sz="1200" dirty="0" smtClean="0">
                <a:latin typeface="Roboto Condensed" panose="020B0604020202020204" charset="0"/>
                <a:ea typeface="Roboto Condensed" panose="020B0604020202020204" charset="0"/>
              </a:rPr>
              <a:t>We 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formalize a concrete </a:t>
            </a:r>
            <a:r>
              <a:rPr lang="en-GB" sz="1200" dirty="0" smtClean="0">
                <a:latin typeface="Roboto Condensed" panose="020B0604020202020204" charset="0"/>
                <a:ea typeface="Roboto Condensed" panose="020B0604020202020204" charset="0"/>
              </a:rPr>
              <a:t>“distance” based light-weight side-channel 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assisted methodology for malware classification on an embedded platform</a:t>
            </a:r>
            <a:r>
              <a:rPr lang="en-GB" sz="1200" dirty="0" smtClean="0">
                <a:latin typeface="Roboto Condensed" panose="020B0604020202020204" charset="0"/>
                <a:ea typeface="Roboto Condensed" panose="020B0604020202020204" charset="0"/>
              </a:rPr>
              <a:t>.</a:t>
            </a:r>
          </a:p>
          <a:p>
            <a:pPr marL="625475" lvl="1" indent="-266700" algn="just">
              <a:buFont typeface="Arial" panose="020B0604020202020204" pitchFamily="34" charset="0"/>
              <a:buChar char="•"/>
            </a:pP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As opposed to other </a:t>
            </a:r>
            <a:r>
              <a:rPr lang="en-GB" sz="1200" dirty="0" smtClean="0">
                <a:latin typeface="Roboto Condensed" panose="020B0604020202020204" charset="0"/>
                <a:ea typeface="Roboto Condensed" panose="020B0604020202020204" charset="0"/>
              </a:rPr>
              <a:t>approaches, 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this work first proposes a [0, 1]-based distance metric to determine the amount of “</a:t>
            </a:r>
            <a:r>
              <a:rPr lang="en-GB" sz="1200" dirty="0" err="1">
                <a:latin typeface="Roboto Condensed" panose="020B0604020202020204" charset="0"/>
                <a:ea typeface="Roboto Condensed" panose="020B0604020202020204" charset="0"/>
              </a:rPr>
              <a:t>malwareness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” of an executable.</a:t>
            </a:r>
          </a:p>
          <a:p>
            <a:pPr marL="228600" indent="-228600" algn="just">
              <a:buFont typeface="+mj-lt"/>
              <a:buAutoNum type="arabicPeriod"/>
            </a:pPr>
            <a:endParaRPr lang="en-GB" sz="1200" dirty="0" smtClean="0">
              <a:latin typeface="Roboto Condensed" panose="020B0604020202020204" charset="0"/>
              <a:ea typeface="Roboto Condensed" panose="020B060402020202020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GB" sz="1200" dirty="0" smtClean="0">
                <a:latin typeface="Roboto Condensed" panose="020B0604020202020204" charset="0"/>
                <a:ea typeface="Roboto Condensed" panose="020B0604020202020204" charset="0"/>
              </a:rPr>
              <a:t>We considered relative sensitivity of both System-calls and Hardware Performance Counters to construct the feature for the malware classifier.</a:t>
            </a:r>
          </a:p>
          <a:p>
            <a:pPr marL="625475" indent="-266700" algn="just">
              <a:buFont typeface="Arial" panose="020B0604020202020204" pitchFamily="34" charset="0"/>
              <a:buChar char="•"/>
            </a:pPr>
            <a:r>
              <a:rPr lang="en-GB" sz="1200" dirty="0" smtClean="0">
                <a:latin typeface="Roboto Condensed" panose="020B0604020202020204" charset="0"/>
                <a:ea typeface="Roboto Condensed" panose="020B0604020202020204" charset="0"/>
              </a:rPr>
              <a:t>This gives the advantage of both System-call based and HPC based approach.</a:t>
            </a:r>
            <a:endParaRPr lang="en-GB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26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Contribution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6</a:t>
            </a:r>
            <a:endParaRPr lang="en" dirty="0"/>
          </a:p>
        </p:txBody>
      </p:sp>
      <p:sp>
        <p:nvSpPr>
          <p:cNvPr id="6" name="Rectangle 5"/>
          <p:cNvSpPr/>
          <p:nvPr/>
        </p:nvSpPr>
        <p:spPr>
          <a:xfrm>
            <a:off x="1139483" y="1835216"/>
            <a:ext cx="673842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algn="just">
              <a:buFont typeface="+mj-lt"/>
              <a:buAutoNum type="arabicPeriod"/>
            </a:pPr>
            <a:r>
              <a:rPr lang="en-GB" sz="1200" dirty="0" smtClean="0">
                <a:latin typeface="Roboto Condensed" panose="020B0604020202020204" charset="0"/>
                <a:ea typeface="Roboto Condensed" panose="020B0604020202020204" charset="0"/>
              </a:rPr>
              <a:t>We 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formalize a concrete </a:t>
            </a:r>
            <a:r>
              <a:rPr lang="en-GB" sz="1200" dirty="0" smtClean="0">
                <a:latin typeface="Roboto Condensed" panose="020B0604020202020204" charset="0"/>
                <a:ea typeface="Roboto Condensed" panose="020B0604020202020204" charset="0"/>
              </a:rPr>
              <a:t>“distance” based light-weight side-channel 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assisted methodology for malware classification on an embedded platform</a:t>
            </a:r>
            <a:r>
              <a:rPr lang="en-GB" sz="1200" dirty="0" smtClean="0">
                <a:latin typeface="Roboto Condensed" panose="020B0604020202020204" charset="0"/>
                <a:ea typeface="Roboto Condensed" panose="020B0604020202020204" charset="0"/>
              </a:rPr>
              <a:t>.</a:t>
            </a:r>
          </a:p>
          <a:p>
            <a:pPr marL="625475" lvl="1" indent="-266700" algn="just">
              <a:buFont typeface="Arial" panose="020B0604020202020204" pitchFamily="34" charset="0"/>
              <a:buChar char="•"/>
            </a:pP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As opposed to other </a:t>
            </a:r>
            <a:r>
              <a:rPr lang="en-GB" sz="1200" dirty="0" smtClean="0">
                <a:latin typeface="Roboto Condensed" panose="020B0604020202020204" charset="0"/>
                <a:ea typeface="Roboto Condensed" panose="020B0604020202020204" charset="0"/>
              </a:rPr>
              <a:t>approaches, 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this work first proposes a [0, 1]-based distance metric to determine the amount of “</a:t>
            </a:r>
            <a:r>
              <a:rPr lang="en-GB" sz="1200" dirty="0" err="1">
                <a:latin typeface="Roboto Condensed" panose="020B0604020202020204" charset="0"/>
                <a:ea typeface="Roboto Condensed" panose="020B0604020202020204" charset="0"/>
              </a:rPr>
              <a:t>malwareness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” of an executable.</a:t>
            </a:r>
          </a:p>
          <a:p>
            <a:pPr marL="228600" indent="-228600" algn="just">
              <a:buFont typeface="+mj-lt"/>
              <a:buAutoNum type="arabicPeriod"/>
            </a:pPr>
            <a:endParaRPr lang="en-GB" sz="1200" dirty="0" smtClean="0">
              <a:latin typeface="Roboto Condensed" panose="020B0604020202020204" charset="0"/>
              <a:ea typeface="Roboto Condensed" panose="020B0604020202020204" charset="0"/>
            </a:endParaRPr>
          </a:p>
          <a:p>
            <a:pPr marL="228600" indent="-228600" algn="just">
              <a:buFont typeface="+mj-lt"/>
              <a:buAutoNum type="arabicPeriod"/>
            </a:pPr>
            <a:r>
              <a:rPr lang="en-GB" sz="1200" dirty="0" smtClean="0">
                <a:latin typeface="Roboto Condensed" panose="020B0604020202020204" charset="0"/>
                <a:ea typeface="Roboto Condensed" panose="020B0604020202020204" charset="0"/>
              </a:rPr>
              <a:t>We considered relative sensitivity of both System-calls and Hardware Performance Counters to construct the feature for the malware classifier.</a:t>
            </a:r>
          </a:p>
          <a:p>
            <a:pPr marL="625475" indent="-266700" algn="just">
              <a:buFont typeface="Arial" panose="020B0604020202020204" pitchFamily="34" charset="0"/>
              <a:buChar char="•"/>
            </a:pPr>
            <a:r>
              <a:rPr lang="en-GB" sz="1200" dirty="0" smtClean="0">
                <a:latin typeface="Roboto Condensed" panose="020B0604020202020204" charset="0"/>
                <a:ea typeface="Roboto Condensed" panose="020B0604020202020204" charset="0"/>
              </a:rPr>
              <a:t>This gives the advantage of both System-call based and HPC based approach.</a:t>
            </a:r>
            <a:endParaRPr lang="en-GB" sz="1200" dirty="0">
              <a:latin typeface="Roboto Condensed" panose="020B0604020202020204" charset="0"/>
              <a:ea typeface="Roboto Condensed" panose="020B0604020202020204" charset="0"/>
            </a:endParaRPr>
          </a:p>
          <a:p>
            <a:pPr marL="228600" indent="-228600" algn="just">
              <a:buFont typeface="+mj-lt"/>
              <a:buAutoNum type="arabicPeriod"/>
            </a:pPr>
            <a:endParaRPr lang="en-GB" sz="1200" dirty="0">
              <a:latin typeface="Roboto Condensed" panose="020B0604020202020204" charset="0"/>
              <a:ea typeface="Roboto Condensed" panose="020B0604020202020204" charset="0"/>
            </a:endParaRPr>
          </a:p>
          <a:p>
            <a:pPr marL="228600" indent="-228600" algn="just">
              <a:buFont typeface="+mj-lt"/>
              <a:buAutoNum type="arabicPeriod" startAt="3"/>
            </a:pP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We present a gradient descent based optimization technique to improve the relative sensitivity of the features </a:t>
            </a:r>
            <a:r>
              <a:rPr lang="en-GB" sz="1200" dirty="0" smtClean="0">
                <a:latin typeface="Roboto Condensed" panose="020B0604020202020204" charset="0"/>
                <a:ea typeface="Roboto Condensed" panose="020B0604020202020204" charset="0"/>
              </a:rPr>
              <a:t>to obtain significantly 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better classification </a:t>
            </a:r>
            <a:r>
              <a:rPr lang="en-GB" sz="1200" dirty="0" smtClean="0">
                <a:latin typeface="Roboto Condensed" panose="020B0604020202020204" charset="0"/>
                <a:ea typeface="Roboto Condensed" panose="020B0604020202020204" charset="0"/>
              </a:rPr>
              <a:t>accuracy for </a:t>
            </a:r>
            <a:r>
              <a:rPr lang="en-GB" sz="1200" dirty="0">
                <a:latin typeface="Roboto Condensed" panose="020B0604020202020204" charset="0"/>
                <a:ea typeface="Roboto Condensed" panose="020B0604020202020204" charset="0"/>
              </a:rPr>
              <a:t>our test </a:t>
            </a:r>
            <a:r>
              <a:rPr lang="en-GB" sz="1200" dirty="0" smtClean="0">
                <a:latin typeface="Roboto Condensed" panose="020B0604020202020204" charset="0"/>
                <a:ea typeface="Roboto Condensed" panose="020B0604020202020204" charset="0"/>
              </a:rPr>
              <a:t>examples.</a:t>
            </a:r>
          </a:p>
        </p:txBody>
      </p:sp>
    </p:spTree>
    <p:extLst>
      <p:ext uri="{BB962C8B-B14F-4D97-AF65-F5344CB8AC3E}">
        <p14:creationId xmlns:p14="http://schemas.microsoft.com/office/powerpoint/2010/main" val="194236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Idea of the “Distance” Metric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274" y="1537988"/>
            <a:ext cx="3785450" cy="2724300"/>
          </a:xfrm>
        </p:spPr>
        <p:txBody>
          <a:bodyPr/>
          <a:lstStyle/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200" dirty="0"/>
              <a:t>We present </a:t>
            </a:r>
            <a:r>
              <a:rPr lang="en-US" sz="1200" dirty="0" smtClean="0"/>
              <a:t>a scheme for </a:t>
            </a:r>
            <a:r>
              <a:rPr lang="en-US" sz="1200" dirty="0"/>
              <a:t>embedded platforms which aim to support a restricted set of benign programs, or benign reference points</a:t>
            </a:r>
            <a:r>
              <a:rPr lang="en-US" sz="1200" dirty="0" smtClean="0"/>
              <a:t>.</a:t>
            </a:r>
            <a:endParaRPr lang="en-US" sz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7</a:t>
            </a:r>
            <a:endParaRPr lang="en" dirty="0"/>
          </a:p>
        </p:txBody>
      </p:sp>
      <p:sp>
        <p:nvSpPr>
          <p:cNvPr id="6" name="Cloud 5"/>
          <p:cNvSpPr/>
          <p:nvPr/>
        </p:nvSpPr>
        <p:spPr>
          <a:xfrm>
            <a:off x="6289104" y="2240059"/>
            <a:ext cx="1237957" cy="87219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Roboto Condensed" panose="020B0604020202020204" charset="0"/>
                <a:ea typeface="Roboto Condensed" panose="020B0604020202020204" charset="0"/>
              </a:rPr>
              <a:t>Benign Reference Points</a:t>
            </a:r>
            <a:endParaRPr lang="en-US" sz="10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554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Idea of the “Distance” Metric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274" y="1537988"/>
            <a:ext cx="3785450" cy="2724300"/>
          </a:xfrm>
        </p:spPr>
        <p:txBody>
          <a:bodyPr/>
          <a:lstStyle/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200" dirty="0"/>
              <a:t>We present </a:t>
            </a:r>
            <a:r>
              <a:rPr lang="en-US" sz="1200" dirty="0" smtClean="0"/>
              <a:t>a scheme for </a:t>
            </a:r>
            <a:r>
              <a:rPr lang="en-US" sz="1200" dirty="0"/>
              <a:t>embedded platforms which aim to support a restricted set of benign programs, or benign reference points.</a:t>
            </a:r>
          </a:p>
          <a:p>
            <a:pPr algn="just">
              <a:spcBef>
                <a:spcPts val="0"/>
              </a:spcBef>
              <a:buClrTx/>
              <a:buSzPct val="100000"/>
            </a:pPr>
            <a:endParaRPr lang="en-US" sz="1200" dirty="0"/>
          </a:p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200" dirty="0"/>
              <a:t>We </a:t>
            </a:r>
            <a:r>
              <a:rPr lang="en-US" sz="1200" dirty="0" smtClean="0"/>
              <a:t>formalized </a:t>
            </a:r>
            <a:r>
              <a:rPr lang="en-US" sz="1200" dirty="0"/>
              <a:t>a [0, 1] distance metric 𝜆 to quantify the amount of “</a:t>
            </a:r>
            <a:r>
              <a:rPr lang="en-US" sz="1200" dirty="0" err="1"/>
              <a:t>malwareness</a:t>
            </a:r>
            <a:r>
              <a:rPr lang="en-US" sz="1200" dirty="0"/>
              <a:t>” of an executable in comparison to the benign reference points</a:t>
            </a:r>
            <a:r>
              <a:rPr lang="en-US" sz="1200" dirty="0" smtClean="0"/>
              <a:t>.</a:t>
            </a:r>
            <a:endParaRPr lang="en-US" sz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" dirty="0"/>
              <a:t>7</a:t>
            </a:r>
          </a:p>
        </p:txBody>
      </p:sp>
      <p:sp>
        <p:nvSpPr>
          <p:cNvPr id="6" name="Cloud 5"/>
          <p:cNvSpPr/>
          <p:nvPr/>
        </p:nvSpPr>
        <p:spPr>
          <a:xfrm>
            <a:off x="6289104" y="2240059"/>
            <a:ext cx="1237957" cy="87219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Roboto Condensed" panose="020B0604020202020204" charset="0"/>
                <a:ea typeface="Roboto Condensed" panose="020B0604020202020204" charset="0"/>
              </a:rPr>
              <a:t>Benign Reference Points</a:t>
            </a:r>
            <a:endParaRPr lang="en-US" sz="10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5916310" y="1670317"/>
            <a:ext cx="2039816" cy="19976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Roboto Condensed" panose="020B0604020202020204" charset="0"/>
              <a:ea typeface="Roboto Condensed" panose="020B0604020202020204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908082" y="2676157"/>
            <a:ext cx="942536" cy="4360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7475480" y="2701680"/>
            <a:ext cx="25039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>
                <a:ln>
                  <a:solidFill>
                    <a:schemeClr val="tx1"/>
                  </a:solidFill>
                </a:ln>
                <a:latin typeface="Roboto Condensed" panose="020B0604020202020204" charset="0"/>
                <a:ea typeface="Roboto Condensed" panose="020B0604020202020204" charset="0"/>
              </a:rPr>
              <a:t>𝜆</a:t>
            </a:r>
            <a:endParaRPr lang="en-US" sz="1000" dirty="0">
              <a:ln>
                <a:solidFill>
                  <a:schemeClr val="tx1"/>
                </a:solidFill>
              </a:ln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72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Idea of the “Distance” Metric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274" y="1537988"/>
            <a:ext cx="3785450" cy="2724300"/>
          </a:xfrm>
        </p:spPr>
        <p:txBody>
          <a:bodyPr/>
          <a:lstStyle/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200" dirty="0"/>
              <a:t>We present </a:t>
            </a:r>
            <a:r>
              <a:rPr lang="en-US" sz="1200" dirty="0" smtClean="0"/>
              <a:t>a scheme for </a:t>
            </a:r>
            <a:r>
              <a:rPr lang="en-US" sz="1200" dirty="0"/>
              <a:t>embedded platforms which aim to support a restricted set of benign programs, or benign reference points.</a:t>
            </a:r>
          </a:p>
          <a:p>
            <a:pPr algn="just">
              <a:spcBef>
                <a:spcPts val="0"/>
              </a:spcBef>
              <a:buClrTx/>
              <a:buSzPct val="100000"/>
            </a:pPr>
            <a:endParaRPr lang="en-US" sz="1200" dirty="0"/>
          </a:p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200" dirty="0"/>
              <a:t>We </a:t>
            </a:r>
            <a:r>
              <a:rPr lang="en-US" sz="1200" dirty="0" smtClean="0"/>
              <a:t>formalized </a:t>
            </a:r>
            <a:r>
              <a:rPr lang="en-US" sz="1200" dirty="0"/>
              <a:t>a [0, 1] distance metric 𝜆 to quantify the amount of “</a:t>
            </a:r>
            <a:r>
              <a:rPr lang="en-US" sz="1200" dirty="0" err="1"/>
              <a:t>malwareness</a:t>
            </a:r>
            <a:r>
              <a:rPr lang="en-US" sz="1200" dirty="0"/>
              <a:t>” of an executable in comparison to the benign reference points.</a:t>
            </a:r>
          </a:p>
          <a:p>
            <a:pPr algn="just">
              <a:spcBef>
                <a:spcPts val="0"/>
              </a:spcBef>
              <a:buClrTx/>
              <a:buSzPct val="100000"/>
            </a:pPr>
            <a:endParaRPr lang="en-US" sz="1200" dirty="0"/>
          </a:p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200" dirty="0"/>
              <a:t>The basic notion is that for an unknown </a:t>
            </a:r>
            <a:r>
              <a:rPr lang="en-US" sz="1200" dirty="0" smtClean="0"/>
              <a:t>Program Under Test (PUT), </a:t>
            </a:r>
            <a:r>
              <a:rPr lang="en-US" sz="1200" dirty="0"/>
              <a:t>if its distance from the set of the benign reference point is higher than some threshold value, the PUT is termed as a malware application, whereas PUT having distance lower than the threshold is termed as a benign application.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7</a:t>
            </a:r>
          </a:p>
        </p:txBody>
      </p:sp>
      <p:sp>
        <p:nvSpPr>
          <p:cNvPr id="6" name="Cloud 5"/>
          <p:cNvSpPr/>
          <p:nvPr/>
        </p:nvSpPr>
        <p:spPr>
          <a:xfrm>
            <a:off x="6289104" y="2240059"/>
            <a:ext cx="1237957" cy="87219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latin typeface="Roboto Condensed" panose="020B0604020202020204" charset="0"/>
                <a:ea typeface="Roboto Condensed" panose="020B0604020202020204" charset="0"/>
              </a:rPr>
              <a:t>Benign Reference Points</a:t>
            </a:r>
            <a:endParaRPr lang="en-US" sz="10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5916310" y="1670317"/>
            <a:ext cx="2039816" cy="199761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6908082" y="1909468"/>
            <a:ext cx="119576" cy="1195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7355904" y="3165011"/>
            <a:ext cx="119576" cy="1195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7165990" y="2462797"/>
            <a:ext cx="119576" cy="1195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6083498" y="2849659"/>
            <a:ext cx="119576" cy="1195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6229316" y="2014976"/>
            <a:ext cx="119576" cy="1195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6687688" y="3412367"/>
            <a:ext cx="119576" cy="1195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568112" y="1310418"/>
            <a:ext cx="119576" cy="11957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48586" y="2032560"/>
            <a:ext cx="119576" cy="11957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7627878" y="1550742"/>
            <a:ext cx="119576" cy="11957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6706445" y="3860188"/>
            <a:ext cx="119576" cy="11957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5958470" y="3410022"/>
            <a:ext cx="119576" cy="11957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7956126" y="4142713"/>
            <a:ext cx="119576" cy="11957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>
              <a:latin typeface="Roboto Condensed" panose="020B0604020202020204" charset="0"/>
              <a:ea typeface="Roboto Condensed" panose="020B0604020202020204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6908082" y="2676157"/>
            <a:ext cx="942536" cy="4360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7475480" y="2701680"/>
            <a:ext cx="25039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>
                <a:ln>
                  <a:solidFill>
                    <a:schemeClr val="tx1"/>
                  </a:solidFill>
                </a:ln>
                <a:latin typeface="Roboto Condensed" panose="020B0604020202020204" charset="0"/>
                <a:ea typeface="Roboto Condensed" panose="020B0604020202020204" charset="0"/>
              </a:rPr>
              <a:t>𝜆</a:t>
            </a:r>
            <a:endParaRPr lang="en-US" sz="1000" dirty="0">
              <a:ln>
                <a:solidFill>
                  <a:schemeClr val="tx1"/>
                </a:solidFill>
              </a:ln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4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“Features” for the Detection Methodology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141" y="1654866"/>
            <a:ext cx="3812146" cy="2724300"/>
          </a:xfrm>
        </p:spPr>
        <p:txBody>
          <a:bodyPr/>
          <a:lstStyle/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200" dirty="0" smtClean="0"/>
              <a:t>System Call based malware detection method may </a:t>
            </a:r>
            <a:r>
              <a:rPr lang="en-US" sz="1200" dirty="0"/>
              <a:t>lead to </a:t>
            </a:r>
            <a:r>
              <a:rPr lang="en-US" sz="1200" dirty="0" smtClean="0"/>
              <a:t>lower false positives but higher false negatives due to newer varieties of malwares.</a:t>
            </a:r>
          </a:p>
          <a:p>
            <a:pPr algn="just">
              <a:spcBef>
                <a:spcPts val="0"/>
              </a:spcBef>
              <a:buClrTx/>
              <a:buSzPct val="100000"/>
            </a:pPr>
            <a:endParaRPr lang="en-US" sz="1200" dirty="0"/>
          </a:p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200" dirty="0" smtClean="0"/>
              <a:t>Behavior based malware detection methods in form of monitoring HPC events results in higher false positives due to the sensitiveness of the events to system noise.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8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65435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“Features” for the Detection Methodology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141" y="1654866"/>
            <a:ext cx="3812146" cy="2724300"/>
          </a:xfrm>
        </p:spPr>
        <p:txBody>
          <a:bodyPr/>
          <a:lstStyle/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200" dirty="0" smtClean="0"/>
              <a:t>System Call based malware detection method may </a:t>
            </a:r>
            <a:r>
              <a:rPr lang="en-US" sz="1200" dirty="0"/>
              <a:t>lead to </a:t>
            </a:r>
            <a:r>
              <a:rPr lang="en-US" sz="1200" dirty="0" smtClean="0"/>
              <a:t>lower false positives but higher false negatives due to newer varieties of malwares.</a:t>
            </a:r>
          </a:p>
          <a:p>
            <a:pPr algn="just">
              <a:spcBef>
                <a:spcPts val="0"/>
              </a:spcBef>
              <a:buClrTx/>
              <a:buSzPct val="100000"/>
            </a:pPr>
            <a:endParaRPr lang="en-US" sz="1200" dirty="0"/>
          </a:p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200" dirty="0" smtClean="0"/>
              <a:t>Behavior based malware detection methods in form of monitoring HPC events results in higher false positives due to the sensitiveness of the events to system noise.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8</a:t>
            </a:r>
            <a:endParaRPr lang="e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5373" y="1904849"/>
            <a:ext cx="3336327" cy="19905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20454" y="3959496"/>
            <a:ext cx="3546164" cy="306467"/>
          </a:xfrm>
          <a:prstGeom prst="roundRect">
            <a:avLst/>
          </a:prstGeom>
          <a:solidFill>
            <a:srgbClr val="3F5378"/>
          </a:solidFill>
          <a:ln>
            <a:solidFill>
              <a:srgbClr val="C7D3E6"/>
            </a:solidFill>
          </a:ln>
        </p:spPr>
        <p:txBody>
          <a:bodyPr wrap="none" rtlCol="0">
            <a:spAutoFit/>
          </a:bodyPr>
          <a:lstStyle/>
          <a:p>
            <a:r>
              <a:rPr lang="en-IN" sz="1200" dirty="0" smtClean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Changes before and after the </a:t>
            </a:r>
            <a:r>
              <a:rPr lang="en-IN" sz="1200" i="1" dirty="0" err="1" smtClean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suturesu</a:t>
            </a:r>
            <a:r>
              <a:rPr lang="en-IN" sz="1200" dirty="0" smtClean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 rootkit execution</a:t>
            </a:r>
            <a:endParaRPr lang="en-IN" sz="12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86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</a:p>
        </p:txBody>
      </p:sp>
      <p:pic>
        <p:nvPicPr>
          <p:cNvPr id="4" name="Picture 2" descr="Image result for malware attack news pap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116" y="687644"/>
            <a:ext cx="2365081" cy="236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malware attack news pa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1404" y="718403"/>
            <a:ext cx="2320062" cy="129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5458" y="3052725"/>
            <a:ext cx="2365081" cy="20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396950" y="203025"/>
            <a:ext cx="1502734" cy="29046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Recent News</a:t>
            </a:r>
            <a:endParaRPr lang="en-US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17940" y="4671189"/>
            <a:ext cx="2200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Roboto Condensed" panose="020B0604020202020204" charset="0"/>
                <a:ea typeface="Roboto Condensed" panose="020B0604020202020204" charset="0"/>
              </a:rPr>
              <a:t>Image Source: Google Image</a:t>
            </a:r>
            <a:endParaRPr lang="en-US" sz="1000" b="1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42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“Features” for the Detection Methodology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141" y="1654866"/>
            <a:ext cx="3812146" cy="2724300"/>
          </a:xfrm>
        </p:spPr>
        <p:txBody>
          <a:bodyPr/>
          <a:lstStyle/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200" dirty="0" smtClean="0"/>
              <a:t>System Call based malware detection method may </a:t>
            </a:r>
            <a:r>
              <a:rPr lang="en-US" sz="1200" dirty="0"/>
              <a:t>lead to </a:t>
            </a:r>
            <a:r>
              <a:rPr lang="en-US" sz="1200" dirty="0" smtClean="0"/>
              <a:t>lower false positives but higher false negatives due to newer varieties of malwares.</a:t>
            </a:r>
          </a:p>
          <a:p>
            <a:pPr algn="just">
              <a:spcBef>
                <a:spcPts val="0"/>
              </a:spcBef>
              <a:buClrTx/>
              <a:buSzPct val="100000"/>
            </a:pPr>
            <a:endParaRPr lang="en-US" sz="1200" dirty="0"/>
          </a:p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200" dirty="0" smtClean="0"/>
              <a:t>Behavior based malware detection methods in form of monitoring HPC events results in higher false positives due to the sensitiveness of the events to system noise.</a:t>
            </a:r>
          </a:p>
          <a:p>
            <a:pPr marL="101600" indent="0" algn="just">
              <a:spcBef>
                <a:spcPts val="0"/>
              </a:spcBef>
              <a:buClrTx/>
              <a:buSzPct val="100000"/>
              <a:buNone/>
            </a:pPr>
            <a:endParaRPr lang="en-US" sz="1200" dirty="0"/>
          </a:p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200" dirty="0"/>
              <a:t>In order to estimate the </a:t>
            </a:r>
            <a:r>
              <a:rPr lang="en-US" sz="1200" dirty="0" smtClean="0"/>
              <a:t>distance metric, </a:t>
            </a:r>
            <a:r>
              <a:rPr lang="en-US" sz="1200" dirty="0"/>
              <a:t>we take into consideration a combination of high-level system calls and HPCs which is much more efficient than relying only on systems </a:t>
            </a:r>
            <a:r>
              <a:rPr lang="en-US" sz="1200" dirty="0" smtClean="0"/>
              <a:t>calls or </a:t>
            </a:r>
            <a:r>
              <a:rPr lang="en-US" sz="1200" dirty="0"/>
              <a:t>only on </a:t>
            </a:r>
            <a:r>
              <a:rPr lang="en-US" sz="1200" dirty="0" smtClean="0"/>
              <a:t>HPCs.</a:t>
            </a:r>
            <a:endParaRPr lang="en-US" sz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8</a:t>
            </a:r>
            <a:endParaRPr lang="e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5373" y="1904849"/>
            <a:ext cx="3336327" cy="19905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20454" y="3959496"/>
            <a:ext cx="3546164" cy="306467"/>
          </a:xfrm>
          <a:prstGeom prst="roundRect">
            <a:avLst/>
          </a:prstGeom>
          <a:solidFill>
            <a:srgbClr val="3F5378"/>
          </a:solidFill>
          <a:ln>
            <a:solidFill>
              <a:srgbClr val="C7D3E6"/>
            </a:solidFill>
          </a:ln>
        </p:spPr>
        <p:txBody>
          <a:bodyPr wrap="none" rtlCol="0">
            <a:spAutoFit/>
          </a:bodyPr>
          <a:lstStyle/>
          <a:p>
            <a:r>
              <a:rPr lang="en-IN" sz="1200" dirty="0" smtClean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Changes before and after the </a:t>
            </a:r>
            <a:r>
              <a:rPr lang="en-IN" sz="1200" i="1" dirty="0" err="1" smtClean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suturesu</a:t>
            </a:r>
            <a:r>
              <a:rPr lang="en-IN" sz="1200" dirty="0" smtClean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 rootkit execution</a:t>
            </a:r>
            <a:endParaRPr lang="en-IN" sz="12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51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“Features” for the Detection Methodology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141" y="1654866"/>
            <a:ext cx="3812146" cy="2724300"/>
          </a:xfrm>
        </p:spPr>
        <p:txBody>
          <a:bodyPr/>
          <a:lstStyle/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200" dirty="0" smtClean="0"/>
              <a:t>System Call based malware detection method may </a:t>
            </a:r>
            <a:r>
              <a:rPr lang="en-US" sz="1200" dirty="0"/>
              <a:t>lead to </a:t>
            </a:r>
            <a:r>
              <a:rPr lang="en-US" sz="1200" dirty="0" smtClean="0"/>
              <a:t>lower false positives but higher false negatives due to newer varieties of malwares.</a:t>
            </a:r>
          </a:p>
          <a:p>
            <a:pPr algn="just">
              <a:spcBef>
                <a:spcPts val="0"/>
              </a:spcBef>
              <a:buClrTx/>
              <a:buSzPct val="100000"/>
            </a:pPr>
            <a:endParaRPr lang="en-US" sz="1200" dirty="0"/>
          </a:p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200" dirty="0" smtClean="0"/>
              <a:t>Behavior based malware detection methods in form of monitoring HPC events results in higher false positives due to the sensitiveness of the events to system noise.</a:t>
            </a:r>
          </a:p>
          <a:p>
            <a:pPr marL="101600" indent="0" algn="just">
              <a:spcBef>
                <a:spcPts val="0"/>
              </a:spcBef>
              <a:buClrTx/>
              <a:buSzPct val="100000"/>
              <a:buNone/>
            </a:pPr>
            <a:endParaRPr lang="en-US" sz="1200" dirty="0"/>
          </a:p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200" dirty="0"/>
              <a:t>In order to estimate the </a:t>
            </a:r>
            <a:r>
              <a:rPr lang="en-US" sz="1200" dirty="0" smtClean="0"/>
              <a:t>distance metric, </a:t>
            </a:r>
            <a:r>
              <a:rPr lang="en-US" sz="1200" dirty="0"/>
              <a:t>we take into consideration a combination of high-level system calls and HPCs which is much more efficient than relying only on systems </a:t>
            </a:r>
            <a:r>
              <a:rPr lang="en-US" sz="1200" dirty="0" smtClean="0"/>
              <a:t>calls or </a:t>
            </a:r>
            <a:r>
              <a:rPr lang="en-US" sz="1200" dirty="0"/>
              <a:t>only on </a:t>
            </a:r>
            <a:r>
              <a:rPr lang="en-US" sz="1200" dirty="0" smtClean="0"/>
              <a:t>HPCs.</a:t>
            </a:r>
            <a:endParaRPr lang="en-US" sz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8</a:t>
            </a:r>
            <a:endParaRPr lang="e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5373" y="1904849"/>
            <a:ext cx="3336327" cy="19905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20454" y="3959496"/>
            <a:ext cx="3546164" cy="306467"/>
          </a:xfrm>
          <a:prstGeom prst="roundRect">
            <a:avLst/>
          </a:prstGeom>
          <a:solidFill>
            <a:srgbClr val="3F5378"/>
          </a:solidFill>
          <a:ln>
            <a:solidFill>
              <a:srgbClr val="C7D3E6"/>
            </a:solidFill>
          </a:ln>
        </p:spPr>
        <p:txBody>
          <a:bodyPr wrap="none" rtlCol="0">
            <a:spAutoFit/>
          </a:bodyPr>
          <a:lstStyle/>
          <a:p>
            <a:r>
              <a:rPr lang="en-IN" sz="1200" dirty="0" smtClean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Changes before and after the </a:t>
            </a:r>
            <a:r>
              <a:rPr lang="en-IN" sz="1200" i="1" dirty="0" err="1" smtClean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suturesu</a:t>
            </a:r>
            <a:r>
              <a:rPr lang="en-IN" sz="1200" dirty="0" smtClean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 rootkit execution</a:t>
            </a:r>
            <a:endParaRPr lang="en-IN" sz="12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88075" y="4187638"/>
                <a:ext cx="3038259" cy="306467"/>
              </a:xfrm>
              <a:prstGeom prst="roundRect">
                <a:avLst/>
              </a:prstGeom>
              <a:solidFill>
                <a:srgbClr val="3F5378"/>
              </a:solidFill>
              <a:ln>
                <a:solidFill>
                  <a:srgbClr val="C7D3E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IN" sz="1200" dirty="0" smtClean="0">
                    <a:solidFill>
                      <a:schemeClr val="bg1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Feature </a:t>
                </a:r>
                <a14:m>
                  <m:oMath xmlns:m="http://schemas.openxmlformats.org/officeDocument/2006/math">
                    <m:r>
                      <a:rPr lang="en-IN" sz="1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1200" dirty="0" smtClean="0">
                    <a:solidFill>
                      <a:schemeClr val="bg1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 (HPC event, High-Level System Call)</a:t>
                </a:r>
                <a:endParaRPr lang="en-IN" sz="1200" dirty="0">
                  <a:solidFill>
                    <a:schemeClr val="bg1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075" y="4187638"/>
                <a:ext cx="3038259" cy="306467"/>
              </a:xfrm>
              <a:prstGeom prst="roundRect">
                <a:avLst/>
              </a:prstGeom>
              <a:blipFill>
                <a:blip r:embed="rId3"/>
                <a:stretch>
                  <a:fillRect b="-7692"/>
                </a:stretch>
              </a:blipFill>
              <a:ln>
                <a:solidFill>
                  <a:srgbClr val="C7D3E6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221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“Features” for the Detection Methodology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141" y="1654866"/>
            <a:ext cx="3812146" cy="2724300"/>
          </a:xfrm>
        </p:spPr>
        <p:txBody>
          <a:bodyPr/>
          <a:lstStyle/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200" dirty="0" smtClean="0"/>
              <a:t>System Call based malware detection method may </a:t>
            </a:r>
            <a:r>
              <a:rPr lang="en-US" sz="1200" dirty="0"/>
              <a:t>lead to </a:t>
            </a:r>
            <a:r>
              <a:rPr lang="en-US" sz="1200" dirty="0" smtClean="0"/>
              <a:t>lower false positives but higher false negatives due to newer varieties of malwares.</a:t>
            </a:r>
          </a:p>
          <a:p>
            <a:pPr algn="just">
              <a:spcBef>
                <a:spcPts val="0"/>
              </a:spcBef>
              <a:buClrTx/>
              <a:buSzPct val="100000"/>
            </a:pPr>
            <a:endParaRPr lang="en-US" sz="1200" dirty="0"/>
          </a:p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200" dirty="0" smtClean="0"/>
              <a:t>Behavior based malware detection methods in form of monitoring HPC events results in higher false positives due to the sensitiveness of the events to system noise.</a:t>
            </a:r>
          </a:p>
          <a:p>
            <a:pPr marL="101600" indent="0" algn="just">
              <a:spcBef>
                <a:spcPts val="0"/>
              </a:spcBef>
              <a:buClrTx/>
              <a:buSzPct val="100000"/>
              <a:buNone/>
            </a:pPr>
            <a:endParaRPr lang="en-US" sz="1200" dirty="0"/>
          </a:p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200" dirty="0"/>
              <a:t>In order to estimate the </a:t>
            </a:r>
            <a:r>
              <a:rPr lang="en-US" sz="1200" dirty="0" smtClean="0"/>
              <a:t>distance metric, </a:t>
            </a:r>
            <a:r>
              <a:rPr lang="en-US" sz="1200" dirty="0"/>
              <a:t>we take into consideration a combination of high-level system calls and HPCs which is much more efficient than relying only on systems </a:t>
            </a:r>
            <a:r>
              <a:rPr lang="en-US" sz="1200" dirty="0" smtClean="0"/>
              <a:t>calls or </a:t>
            </a:r>
            <a:r>
              <a:rPr lang="en-US" sz="1200" dirty="0"/>
              <a:t>only on </a:t>
            </a:r>
            <a:r>
              <a:rPr lang="en-US" sz="1200" dirty="0" smtClean="0"/>
              <a:t>HPCs.</a:t>
            </a:r>
            <a:endParaRPr lang="en-US" sz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8</a:t>
            </a:r>
            <a:endParaRPr lang="e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5373" y="1904849"/>
            <a:ext cx="3336327" cy="19905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920454" y="3959496"/>
            <a:ext cx="3546164" cy="306467"/>
          </a:xfrm>
          <a:prstGeom prst="roundRect">
            <a:avLst/>
          </a:prstGeom>
          <a:solidFill>
            <a:srgbClr val="3F5378"/>
          </a:solidFill>
          <a:ln>
            <a:solidFill>
              <a:srgbClr val="C7D3E6"/>
            </a:solidFill>
          </a:ln>
        </p:spPr>
        <p:txBody>
          <a:bodyPr wrap="none" rtlCol="0">
            <a:spAutoFit/>
          </a:bodyPr>
          <a:lstStyle/>
          <a:p>
            <a:r>
              <a:rPr lang="en-IN" sz="1200" dirty="0" smtClean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Changes before and after the </a:t>
            </a:r>
            <a:r>
              <a:rPr lang="en-IN" sz="1200" i="1" dirty="0" err="1" smtClean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suturesu</a:t>
            </a:r>
            <a:r>
              <a:rPr lang="en-IN" sz="1200" dirty="0" smtClean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 rootkit execution</a:t>
            </a:r>
            <a:endParaRPr lang="en-IN" sz="12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88075" y="4187638"/>
                <a:ext cx="3038259" cy="306467"/>
              </a:xfrm>
              <a:prstGeom prst="roundRect">
                <a:avLst/>
              </a:prstGeom>
              <a:solidFill>
                <a:srgbClr val="3F5378"/>
              </a:solidFill>
              <a:ln>
                <a:solidFill>
                  <a:srgbClr val="C7D3E6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IN" sz="1200" dirty="0" smtClean="0">
                    <a:solidFill>
                      <a:schemeClr val="bg1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Feature </a:t>
                </a:r>
                <a14:m>
                  <m:oMath xmlns:m="http://schemas.openxmlformats.org/officeDocument/2006/math">
                    <m:r>
                      <a:rPr lang="en-IN" sz="12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IN" sz="1200" dirty="0" smtClean="0">
                    <a:solidFill>
                      <a:schemeClr val="bg1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 (HPC event, High-Level System Call)</a:t>
                </a:r>
                <a:endParaRPr lang="en-IN" sz="1200" dirty="0">
                  <a:solidFill>
                    <a:schemeClr val="bg1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8075" y="4187638"/>
                <a:ext cx="3038259" cy="306467"/>
              </a:xfrm>
              <a:prstGeom prst="roundRect">
                <a:avLst/>
              </a:prstGeom>
              <a:blipFill>
                <a:blip r:embed="rId3"/>
                <a:stretch>
                  <a:fillRect b="-7692"/>
                </a:stretch>
              </a:blipFill>
              <a:ln>
                <a:solidFill>
                  <a:srgbClr val="C7D3E6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814275" y="4551990"/>
            <a:ext cx="37858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4300" indent="0" algn="ctr">
              <a:buNone/>
            </a:pPr>
            <a:r>
              <a:rPr lang="en-GB" sz="1200" b="1" dirty="0" smtClean="0">
                <a:solidFill>
                  <a:srgbClr val="263248"/>
                </a:solidFill>
                <a:latin typeface="Roboto Condensed" panose="020B0604020202020204" charset="0"/>
                <a:ea typeface="Roboto Condensed" panose="020B0604020202020204" charset="0"/>
              </a:rPr>
              <a:t>Monitor HPC Events for High-Level System Calls running Unknown Executable in the background</a:t>
            </a:r>
            <a:endParaRPr lang="en-GB" sz="1200" b="1" dirty="0">
              <a:solidFill>
                <a:srgbClr val="263248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55674" y="4129754"/>
            <a:ext cx="485335" cy="4222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3826" y="3699139"/>
            <a:ext cx="514394" cy="39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1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Feature Distributions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9</a:t>
            </a:r>
          </a:p>
        </p:txBody>
      </p:sp>
      <p:sp>
        <p:nvSpPr>
          <p:cNvPr id="6" name="Rectangle 5"/>
          <p:cNvSpPr/>
          <p:nvPr/>
        </p:nvSpPr>
        <p:spPr>
          <a:xfrm>
            <a:off x="1232838" y="1864483"/>
            <a:ext cx="330009" cy="247507"/>
          </a:xfrm>
          <a:prstGeom prst="rect">
            <a:avLst/>
          </a:prstGeom>
          <a:solidFill>
            <a:srgbClr val="3F5378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1701497" y="1864483"/>
            <a:ext cx="330009" cy="247507"/>
          </a:xfrm>
          <a:prstGeom prst="rect">
            <a:avLst/>
          </a:prstGeom>
          <a:solidFill>
            <a:srgbClr val="3F5378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2170156" y="1864482"/>
            <a:ext cx="330009" cy="247507"/>
          </a:xfrm>
          <a:prstGeom prst="rect">
            <a:avLst/>
          </a:prstGeom>
          <a:solidFill>
            <a:srgbClr val="3F5378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/>
          <p:cNvSpPr/>
          <p:nvPr/>
        </p:nvSpPr>
        <p:spPr>
          <a:xfrm>
            <a:off x="2638815" y="196537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/>
          <p:cNvSpPr/>
          <p:nvPr/>
        </p:nvSpPr>
        <p:spPr>
          <a:xfrm>
            <a:off x="2777465" y="1966519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2916115" y="196537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3100484" y="1864482"/>
            <a:ext cx="330009" cy="247507"/>
          </a:xfrm>
          <a:prstGeom prst="rect">
            <a:avLst/>
          </a:prstGeom>
          <a:solidFill>
            <a:srgbClr val="3F5378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/>
          <p:cNvSpPr txBox="1"/>
          <p:nvPr/>
        </p:nvSpPr>
        <p:spPr>
          <a:xfrm>
            <a:off x="866649" y="1549050"/>
            <a:ext cx="2937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Indicator Programs (High-Level System Calls)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1232838" y="1852018"/>
                <a:ext cx="33001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838" y="1852018"/>
                <a:ext cx="330010" cy="2462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715831" y="1852018"/>
                <a:ext cx="33001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831" y="1852018"/>
                <a:ext cx="330010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170155" y="1852017"/>
                <a:ext cx="33001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55" y="1852017"/>
                <a:ext cx="330010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3096988" y="1846085"/>
                <a:ext cx="330010" cy="2580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988" y="1846085"/>
                <a:ext cx="330010" cy="2580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729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Feature Distributions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9</a:t>
            </a:r>
            <a:endParaRPr lang="en" dirty="0"/>
          </a:p>
        </p:txBody>
      </p:sp>
      <p:sp>
        <p:nvSpPr>
          <p:cNvPr id="6" name="Rectangle 5"/>
          <p:cNvSpPr/>
          <p:nvPr/>
        </p:nvSpPr>
        <p:spPr>
          <a:xfrm>
            <a:off x="1232838" y="1864483"/>
            <a:ext cx="330009" cy="247507"/>
          </a:xfrm>
          <a:prstGeom prst="rect">
            <a:avLst/>
          </a:prstGeom>
          <a:solidFill>
            <a:srgbClr val="3F5378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1701497" y="1864483"/>
            <a:ext cx="330009" cy="247507"/>
          </a:xfrm>
          <a:prstGeom prst="rect">
            <a:avLst/>
          </a:prstGeom>
          <a:solidFill>
            <a:srgbClr val="3F5378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2170156" y="1864482"/>
            <a:ext cx="330009" cy="247507"/>
          </a:xfrm>
          <a:prstGeom prst="rect">
            <a:avLst/>
          </a:prstGeom>
          <a:solidFill>
            <a:srgbClr val="3F5378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/>
          <p:cNvSpPr/>
          <p:nvPr/>
        </p:nvSpPr>
        <p:spPr>
          <a:xfrm>
            <a:off x="2638815" y="196537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/>
          <p:cNvSpPr/>
          <p:nvPr/>
        </p:nvSpPr>
        <p:spPr>
          <a:xfrm>
            <a:off x="2777465" y="1966519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2916115" y="196537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3100484" y="1864482"/>
            <a:ext cx="330009" cy="247507"/>
          </a:xfrm>
          <a:prstGeom prst="rect">
            <a:avLst/>
          </a:prstGeom>
          <a:solidFill>
            <a:srgbClr val="3F5378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4293583" y="1864483"/>
            <a:ext cx="330009" cy="247507"/>
          </a:xfrm>
          <a:prstGeom prst="rect">
            <a:avLst/>
          </a:prstGeom>
          <a:solidFill>
            <a:srgbClr val="FF9800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4762242" y="1864483"/>
            <a:ext cx="330009" cy="247507"/>
          </a:xfrm>
          <a:prstGeom prst="rect">
            <a:avLst/>
          </a:prstGeom>
          <a:solidFill>
            <a:srgbClr val="FF9800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5230901" y="1864482"/>
            <a:ext cx="330009" cy="247507"/>
          </a:xfrm>
          <a:prstGeom prst="rect">
            <a:avLst/>
          </a:prstGeom>
          <a:solidFill>
            <a:srgbClr val="FF9800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/>
          <p:cNvSpPr/>
          <p:nvPr/>
        </p:nvSpPr>
        <p:spPr>
          <a:xfrm>
            <a:off x="5699560" y="1965375"/>
            <a:ext cx="45719" cy="4571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/>
          <p:cNvSpPr/>
          <p:nvPr/>
        </p:nvSpPr>
        <p:spPr>
          <a:xfrm>
            <a:off x="5838210" y="1966519"/>
            <a:ext cx="45719" cy="4571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/>
          <p:cNvSpPr/>
          <p:nvPr/>
        </p:nvSpPr>
        <p:spPr>
          <a:xfrm>
            <a:off x="5976860" y="1965375"/>
            <a:ext cx="45719" cy="4571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6161229" y="1864482"/>
            <a:ext cx="330009" cy="247507"/>
          </a:xfrm>
          <a:prstGeom prst="rect">
            <a:avLst/>
          </a:prstGeom>
          <a:solidFill>
            <a:srgbClr val="FF9800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/>
          <p:cNvSpPr txBox="1"/>
          <p:nvPr/>
        </p:nvSpPr>
        <p:spPr>
          <a:xfrm>
            <a:off x="866649" y="1549050"/>
            <a:ext cx="2937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Indicator Programs (High-Level System Calls)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77412" y="1549050"/>
            <a:ext cx="1636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Observers (HPC Events)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1232838" y="1852018"/>
                <a:ext cx="33001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838" y="1852018"/>
                <a:ext cx="330010" cy="2462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715831" y="1852018"/>
                <a:ext cx="33001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831" y="1852018"/>
                <a:ext cx="330010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170155" y="1852017"/>
                <a:ext cx="33001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55" y="1852017"/>
                <a:ext cx="330010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3096988" y="1846085"/>
                <a:ext cx="330010" cy="2580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988" y="1846085"/>
                <a:ext cx="330010" cy="2580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4304226" y="1857024"/>
                <a:ext cx="33001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226" y="1857024"/>
                <a:ext cx="330010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4774689" y="1857024"/>
                <a:ext cx="33001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689" y="1857024"/>
                <a:ext cx="330010" cy="246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5237251" y="1857945"/>
                <a:ext cx="33001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251" y="1857945"/>
                <a:ext cx="330010" cy="2462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6163715" y="1852016"/>
                <a:ext cx="330010" cy="2580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715" y="1852016"/>
                <a:ext cx="330010" cy="2580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984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Feature Distributions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9</a:t>
            </a:r>
            <a:endParaRPr lang="en" dirty="0"/>
          </a:p>
        </p:txBody>
      </p:sp>
      <p:sp>
        <p:nvSpPr>
          <p:cNvPr id="6" name="Rectangle 5"/>
          <p:cNvSpPr/>
          <p:nvPr/>
        </p:nvSpPr>
        <p:spPr>
          <a:xfrm>
            <a:off x="1232838" y="1864483"/>
            <a:ext cx="330009" cy="247507"/>
          </a:xfrm>
          <a:prstGeom prst="rect">
            <a:avLst/>
          </a:prstGeom>
          <a:solidFill>
            <a:srgbClr val="3F5378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1701497" y="1864483"/>
            <a:ext cx="330009" cy="247507"/>
          </a:xfrm>
          <a:prstGeom prst="rect">
            <a:avLst/>
          </a:prstGeom>
          <a:solidFill>
            <a:srgbClr val="3F5378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2170156" y="1864482"/>
            <a:ext cx="330009" cy="247507"/>
          </a:xfrm>
          <a:prstGeom prst="rect">
            <a:avLst/>
          </a:prstGeom>
          <a:solidFill>
            <a:srgbClr val="3F5378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/>
          <p:cNvSpPr/>
          <p:nvPr/>
        </p:nvSpPr>
        <p:spPr>
          <a:xfrm>
            <a:off x="2638815" y="196537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/>
          <p:cNvSpPr/>
          <p:nvPr/>
        </p:nvSpPr>
        <p:spPr>
          <a:xfrm>
            <a:off x="2777465" y="1966519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2916115" y="196537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3100484" y="1864482"/>
            <a:ext cx="330009" cy="247507"/>
          </a:xfrm>
          <a:prstGeom prst="rect">
            <a:avLst/>
          </a:prstGeom>
          <a:solidFill>
            <a:srgbClr val="3F5378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4293583" y="1864483"/>
            <a:ext cx="330009" cy="247507"/>
          </a:xfrm>
          <a:prstGeom prst="rect">
            <a:avLst/>
          </a:prstGeom>
          <a:solidFill>
            <a:srgbClr val="FF9800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4762242" y="1864483"/>
            <a:ext cx="330009" cy="247507"/>
          </a:xfrm>
          <a:prstGeom prst="rect">
            <a:avLst/>
          </a:prstGeom>
          <a:solidFill>
            <a:srgbClr val="FF9800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5230901" y="1864482"/>
            <a:ext cx="330009" cy="247507"/>
          </a:xfrm>
          <a:prstGeom prst="rect">
            <a:avLst/>
          </a:prstGeom>
          <a:solidFill>
            <a:srgbClr val="FF9800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/>
          <p:cNvSpPr/>
          <p:nvPr/>
        </p:nvSpPr>
        <p:spPr>
          <a:xfrm>
            <a:off x="5699560" y="1965375"/>
            <a:ext cx="45719" cy="4571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/>
          <p:cNvSpPr/>
          <p:nvPr/>
        </p:nvSpPr>
        <p:spPr>
          <a:xfrm>
            <a:off x="5838210" y="1966519"/>
            <a:ext cx="45719" cy="4571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/>
          <p:cNvSpPr/>
          <p:nvPr/>
        </p:nvSpPr>
        <p:spPr>
          <a:xfrm>
            <a:off x="5976860" y="1965375"/>
            <a:ext cx="45719" cy="4571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6161229" y="1864482"/>
            <a:ext cx="330009" cy="247507"/>
          </a:xfrm>
          <a:prstGeom prst="rect">
            <a:avLst/>
          </a:prstGeom>
          <a:solidFill>
            <a:srgbClr val="FF9800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/>
          <p:cNvSpPr txBox="1"/>
          <p:nvPr/>
        </p:nvSpPr>
        <p:spPr>
          <a:xfrm>
            <a:off x="866649" y="1549050"/>
            <a:ext cx="2937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Indicator Programs (High-Level System Calls)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77412" y="1549050"/>
            <a:ext cx="1636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Observers (HPC Events)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1232838" y="1852018"/>
                <a:ext cx="33001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838" y="1852018"/>
                <a:ext cx="330010" cy="2462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715831" y="1852018"/>
                <a:ext cx="33001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831" y="1852018"/>
                <a:ext cx="330010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170155" y="1852017"/>
                <a:ext cx="33001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55" y="1852017"/>
                <a:ext cx="330010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3096988" y="1846085"/>
                <a:ext cx="330010" cy="2580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988" y="1846085"/>
                <a:ext cx="330010" cy="2580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4304226" y="1857024"/>
                <a:ext cx="33001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226" y="1857024"/>
                <a:ext cx="330010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4774689" y="1857024"/>
                <a:ext cx="33001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689" y="1857024"/>
                <a:ext cx="330010" cy="246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5237251" y="1857945"/>
                <a:ext cx="33001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251" y="1857945"/>
                <a:ext cx="330010" cy="2462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6163715" y="1852016"/>
                <a:ext cx="330010" cy="2580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715" y="1852016"/>
                <a:ext cx="330010" cy="2580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533360" y="2647948"/>
            <a:ext cx="330009" cy="247507"/>
          </a:xfrm>
          <a:prstGeom prst="rect">
            <a:avLst/>
          </a:prstGeom>
          <a:solidFill>
            <a:srgbClr val="C7D3E6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533360" y="2635483"/>
                <a:ext cx="33001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00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IN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60" y="2635483"/>
                <a:ext cx="330010" cy="2462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/>
          <p:cNvSpPr txBox="1"/>
          <p:nvPr/>
        </p:nvSpPr>
        <p:spPr>
          <a:xfrm>
            <a:off x="275010" y="2149271"/>
            <a:ext cx="846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Unknown</a:t>
            </a:r>
          </a:p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Executable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62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Feature Distributions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9</a:t>
            </a:r>
            <a:endParaRPr lang="en" dirty="0"/>
          </a:p>
        </p:txBody>
      </p:sp>
      <p:sp>
        <p:nvSpPr>
          <p:cNvPr id="6" name="Rectangle 5"/>
          <p:cNvSpPr/>
          <p:nvPr/>
        </p:nvSpPr>
        <p:spPr>
          <a:xfrm>
            <a:off x="1232838" y="1864483"/>
            <a:ext cx="330009" cy="247507"/>
          </a:xfrm>
          <a:prstGeom prst="rect">
            <a:avLst/>
          </a:prstGeom>
          <a:solidFill>
            <a:srgbClr val="3F5378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1701497" y="1864483"/>
            <a:ext cx="330009" cy="247507"/>
          </a:xfrm>
          <a:prstGeom prst="rect">
            <a:avLst/>
          </a:prstGeom>
          <a:solidFill>
            <a:srgbClr val="3F5378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2170156" y="1864482"/>
            <a:ext cx="330009" cy="247507"/>
          </a:xfrm>
          <a:prstGeom prst="rect">
            <a:avLst/>
          </a:prstGeom>
          <a:solidFill>
            <a:srgbClr val="3F5378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/>
          <p:cNvSpPr/>
          <p:nvPr/>
        </p:nvSpPr>
        <p:spPr>
          <a:xfrm>
            <a:off x="2638815" y="196537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/>
          <p:cNvSpPr/>
          <p:nvPr/>
        </p:nvSpPr>
        <p:spPr>
          <a:xfrm>
            <a:off x="2777465" y="1966519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2916115" y="196537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3100484" y="1864482"/>
            <a:ext cx="330009" cy="247507"/>
          </a:xfrm>
          <a:prstGeom prst="rect">
            <a:avLst/>
          </a:prstGeom>
          <a:solidFill>
            <a:srgbClr val="3F5378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4293583" y="1864483"/>
            <a:ext cx="330009" cy="247507"/>
          </a:xfrm>
          <a:prstGeom prst="rect">
            <a:avLst/>
          </a:prstGeom>
          <a:solidFill>
            <a:srgbClr val="FF9800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4762242" y="1864483"/>
            <a:ext cx="330009" cy="247507"/>
          </a:xfrm>
          <a:prstGeom prst="rect">
            <a:avLst/>
          </a:prstGeom>
          <a:solidFill>
            <a:srgbClr val="FF9800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5230901" y="1864482"/>
            <a:ext cx="330009" cy="247507"/>
          </a:xfrm>
          <a:prstGeom prst="rect">
            <a:avLst/>
          </a:prstGeom>
          <a:solidFill>
            <a:srgbClr val="FF9800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/>
          <p:cNvSpPr/>
          <p:nvPr/>
        </p:nvSpPr>
        <p:spPr>
          <a:xfrm>
            <a:off x="5699560" y="1965375"/>
            <a:ext cx="45719" cy="4571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/>
          <p:cNvSpPr/>
          <p:nvPr/>
        </p:nvSpPr>
        <p:spPr>
          <a:xfrm>
            <a:off x="5838210" y="1966519"/>
            <a:ext cx="45719" cy="4571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/>
          <p:cNvSpPr/>
          <p:nvPr/>
        </p:nvSpPr>
        <p:spPr>
          <a:xfrm>
            <a:off x="5976860" y="1965375"/>
            <a:ext cx="45719" cy="4571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6161229" y="1864482"/>
            <a:ext cx="330009" cy="247507"/>
          </a:xfrm>
          <a:prstGeom prst="rect">
            <a:avLst/>
          </a:prstGeom>
          <a:solidFill>
            <a:srgbClr val="FF9800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/>
          <p:cNvSpPr txBox="1"/>
          <p:nvPr/>
        </p:nvSpPr>
        <p:spPr>
          <a:xfrm>
            <a:off x="866649" y="1549050"/>
            <a:ext cx="2937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Indicator Programs (High-Level System Calls)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77412" y="1549050"/>
            <a:ext cx="1636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Observers (HPC Events)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1232838" y="1852018"/>
                <a:ext cx="33001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838" y="1852018"/>
                <a:ext cx="330010" cy="2462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715831" y="1852018"/>
                <a:ext cx="33001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831" y="1852018"/>
                <a:ext cx="330010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170155" y="1852017"/>
                <a:ext cx="33001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55" y="1852017"/>
                <a:ext cx="330010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3096988" y="1846085"/>
                <a:ext cx="330010" cy="2580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988" y="1846085"/>
                <a:ext cx="330010" cy="2580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4304226" y="1857024"/>
                <a:ext cx="33001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226" y="1857024"/>
                <a:ext cx="330010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4774689" y="1857024"/>
                <a:ext cx="33001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689" y="1857024"/>
                <a:ext cx="330010" cy="246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5237251" y="1857945"/>
                <a:ext cx="33001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251" y="1857945"/>
                <a:ext cx="330010" cy="2462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6163715" y="1852016"/>
                <a:ext cx="330010" cy="2580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715" y="1852016"/>
                <a:ext cx="330010" cy="2580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533360" y="2647948"/>
            <a:ext cx="330009" cy="247507"/>
          </a:xfrm>
          <a:prstGeom prst="rect">
            <a:avLst/>
          </a:prstGeom>
          <a:solidFill>
            <a:srgbClr val="C7D3E6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533360" y="2635483"/>
                <a:ext cx="33001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00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IN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60" y="2635483"/>
                <a:ext cx="330010" cy="2462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/>
          <p:cNvSpPr txBox="1"/>
          <p:nvPr/>
        </p:nvSpPr>
        <p:spPr>
          <a:xfrm>
            <a:off x="275010" y="2149271"/>
            <a:ext cx="846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Unknown</a:t>
            </a:r>
          </a:p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Executable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cxnSp>
        <p:nvCxnSpPr>
          <p:cNvPr id="48" name="Straight Arrow Connector 47"/>
          <p:cNvCxnSpPr>
            <a:stCxn id="6" idx="2"/>
          </p:cNvCxnSpPr>
          <p:nvPr/>
        </p:nvCxnSpPr>
        <p:spPr>
          <a:xfrm flipH="1">
            <a:off x="1397841" y="2111990"/>
            <a:ext cx="2" cy="5171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7622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Feature Distributions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9</a:t>
            </a:r>
            <a:endParaRPr lang="en" dirty="0"/>
          </a:p>
        </p:txBody>
      </p:sp>
      <p:sp>
        <p:nvSpPr>
          <p:cNvPr id="6" name="Rectangle 5"/>
          <p:cNvSpPr/>
          <p:nvPr/>
        </p:nvSpPr>
        <p:spPr>
          <a:xfrm>
            <a:off x="1232838" y="1864483"/>
            <a:ext cx="330009" cy="247507"/>
          </a:xfrm>
          <a:prstGeom prst="rect">
            <a:avLst/>
          </a:prstGeom>
          <a:solidFill>
            <a:srgbClr val="3F5378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1701497" y="1864483"/>
            <a:ext cx="330009" cy="247507"/>
          </a:xfrm>
          <a:prstGeom prst="rect">
            <a:avLst/>
          </a:prstGeom>
          <a:solidFill>
            <a:srgbClr val="3F5378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2170156" y="1864482"/>
            <a:ext cx="330009" cy="247507"/>
          </a:xfrm>
          <a:prstGeom prst="rect">
            <a:avLst/>
          </a:prstGeom>
          <a:solidFill>
            <a:srgbClr val="3F5378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/>
          <p:cNvSpPr/>
          <p:nvPr/>
        </p:nvSpPr>
        <p:spPr>
          <a:xfrm>
            <a:off x="2638815" y="196537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/>
          <p:cNvSpPr/>
          <p:nvPr/>
        </p:nvSpPr>
        <p:spPr>
          <a:xfrm>
            <a:off x="2777465" y="1966519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2916115" y="196537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3100484" y="1864482"/>
            <a:ext cx="330009" cy="247507"/>
          </a:xfrm>
          <a:prstGeom prst="rect">
            <a:avLst/>
          </a:prstGeom>
          <a:solidFill>
            <a:srgbClr val="3F5378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4293583" y="1864483"/>
            <a:ext cx="330009" cy="247507"/>
          </a:xfrm>
          <a:prstGeom prst="rect">
            <a:avLst/>
          </a:prstGeom>
          <a:solidFill>
            <a:srgbClr val="FF9800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4762242" y="1864483"/>
            <a:ext cx="330009" cy="247507"/>
          </a:xfrm>
          <a:prstGeom prst="rect">
            <a:avLst/>
          </a:prstGeom>
          <a:solidFill>
            <a:srgbClr val="FF9800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5230901" y="1864482"/>
            <a:ext cx="330009" cy="247507"/>
          </a:xfrm>
          <a:prstGeom prst="rect">
            <a:avLst/>
          </a:prstGeom>
          <a:solidFill>
            <a:srgbClr val="FF9800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/>
          <p:cNvSpPr/>
          <p:nvPr/>
        </p:nvSpPr>
        <p:spPr>
          <a:xfrm>
            <a:off x="5699560" y="1965375"/>
            <a:ext cx="45719" cy="4571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/>
          <p:cNvSpPr/>
          <p:nvPr/>
        </p:nvSpPr>
        <p:spPr>
          <a:xfrm>
            <a:off x="5838210" y="1966519"/>
            <a:ext cx="45719" cy="4571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/>
          <p:cNvSpPr/>
          <p:nvPr/>
        </p:nvSpPr>
        <p:spPr>
          <a:xfrm>
            <a:off x="5976860" y="1965375"/>
            <a:ext cx="45719" cy="4571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6161229" y="1864482"/>
            <a:ext cx="330009" cy="247507"/>
          </a:xfrm>
          <a:prstGeom prst="rect">
            <a:avLst/>
          </a:prstGeom>
          <a:solidFill>
            <a:srgbClr val="FF9800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/>
          <p:cNvSpPr txBox="1"/>
          <p:nvPr/>
        </p:nvSpPr>
        <p:spPr>
          <a:xfrm>
            <a:off x="866649" y="1549050"/>
            <a:ext cx="2937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Indicator Programs (High-Level System Calls)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77412" y="1549050"/>
            <a:ext cx="1636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Observers (HPC Events)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1232838" y="1852018"/>
                <a:ext cx="33001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838" y="1852018"/>
                <a:ext cx="330010" cy="2462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715831" y="1852018"/>
                <a:ext cx="33001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831" y="1852018"/>
                <a:ext cx="330010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170155" y="1852017"/>
                <a:ext cx="33001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55" y="1852017"/>
                <a:ext cx="330010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3096988" y="1846085"/>
                <a:ext cx="330010" cy="2580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988" y="1846085"/>
                <a:ext cx="330010" cy="2580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4304226" y="1857024"/>
                <a:ext cx="33001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226" y="1857024"/>
                <a:ext cx="330010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4774689" y="1857024"/>
                <a:ext cx="33001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689" y="1857024"/>
                <a:ext cx="330010" cy="246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5237251" y="1857945"/>
                <a:ext cx="33001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251" y="1857945"/>
                <a:ext cx="330010" cy="2462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6163715" y="1852016"/>
                <a:ext cx="330010" cy="2580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715" y="1852016"/>
                <a:ext cx="330010" cy="2580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533360" y="2647948"/>
            <a:ext cx="330009" cy="247507"/>
          </a:xfrm>
          <a:prstGeom prst="rect">
            <a:avLst/>
          </a:prstGeom>
          <a:solidFill>
            <a:srgbClr val="C7D3E6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533360" y="2635483"/>
                <a:ext cx="33001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00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IN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60" y="2635483"/>
                <a:ext cx="330010" cy="2462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/>
          <p:cNvSpPr txBox="1"/>
          <p:nvPr/>
        </p:nvSpPr>
        <p:spPr>
          <a:xfrm>
            <a:off x="275010" y="2149271"/>
            <a:ext cx="846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Unknown</a:t>
            </a:r>
          </a:p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Executable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cxnSp>
        <p:nvCxnSpPr>
          <p:cNvPr id="48" name="Straight Arrow Connector 47"/>
          <p:cNvCxnSpPr>
            <a:stCxn id="6" idx="2"/>
          </p:cNvCxnSpPr>
          <p:nvPr/>
        </p:nvCxnSpPr>
        <p:spPr>
          <a:xfrm flipH="1">
            <a:off x="1397841" y="2111990"/>
            <a:ext cx="2" cy="5171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3" idx="2"/>
          </p:cNvCxnSpPr>
          <p:nvPr/>
        </p:nvCxnSpPr>
        <p:spPr>
          <a:xfrm flipH="1">
            <a:off x="1397841" y="2111990"/>
            <a:ext cx="3060747" cy="5171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36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Feature Distributions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9</a:t>
            </a:r>
            <a:endParaRPr lang="en" dirty="0"/>
          </a:p>
        </p:txBody>
      </p:sp>
      <p:sp>
        <p:nvSpPr>
          <p:cNvPr id="6" name="Rectangle 5"/>
          <p:cNvSpPr/>
          <p:nvPr/>
        </p:nvSpPr>
        <p:spPr>
          <a:xfrm>
            <a:off x="1232838" y="1864483"/>
            <a:ext cx="330009" cy="247507"/>
          </a:xfrm>
          <a:prstGeom prst="rect">
            <a:avLst/>
          </a:prstGeom>
          <a:solidFill>
            <a:srgbClr val="3F5378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1701497" y="1864483"/>
            <a:ext cx="330009" cy="247507"/>
          </a:xfrm>
          <a:prstGeom prst="rect">
            <a:avLst/>
          </a:prstGeom>
          <a:solidFill>
            <a:srgbClr val="3F5378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2170156" y="1864482"/>
            <a:ext cx="330009" cy="247507"/>
          </a:xfrm>
          <a:prstGeom prst="rect">
            <a:avLst/>
          </a:prstGeom>
          <a:solidFill>
            <a:srgbClr val="3F5378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/>
          <p:cNvSpPr/>
          <p:nvPr/>
        </p:nvSpPr>
        <p:spPr>
          <a:xfrm>
            <a:off x="2638815" y="196537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/>
          <p:cNvSpPr/>
          <p:nvPr/>
        </p:nvSpPr>
        <p:spPr>
          <a:xfrm>
            <a:off x="2777465" y="1966519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2916115" y="196537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3100484" y="1864482"/>
            <a:ext cx="330009" cy="247507"/>
          </a:xfrm>
          <a:prstGeom prst="rect">
            <a:avLst/>
          </a:prstGeom>
          <a:solidFill>
            <a:srgbClr val="3F5378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4293583" y="1864483"/>
            <a:ext cx="330009" cy="247507"/>
          </a:xfrm>
          <a:prstGeom prst="rect">
            <a:avLst/>
          </a:prstGeom>
          <a:solidFill>
            <a:srgbClr val="FF9800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4762242" y="1864483"/>
            <a:ext cx="330009" cy="247507"/>
          </a:xfrm>
          <a:prstGeom prst="rect">
            <a:avLst/>
          </a:prstGeom>
          <a:solidFill>
            <a:srgbClr val="FF9800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5230901" y="1864482"/>
            <a:ext cx="330009" cy="247507"/>
          </a:xfrm>
          <a:prstGeom prst="rect">
            <a:avLst/>
          </a:prstGeom>
          <a:solidFill>
            <a:srgbClr val="FF9800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/>
          <p:cNvSpPr/>
          <p:nvPr/>
        </p:nvSpPr>
        <p:spPr>
          <a:xfrm>
            <a:off x="5699560" y="1965375"/>
            <a:ext cx="45719" cy="4571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/>
          <p:cNvSpPr/>
          <p:nvPr/>
        </p:nvSpPr>
        <p:spPr>
          <a:xfrm>
            <a:off x="5838210" y="1966519"/>
            <a:ext cx="45719" cy="4571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/>
          <p:cNvSpPr/>
          <p:nvPr/>
        </p:nvSpPr>
        <p:spPr>
          <a:xfrm>
            <a:off x="5976860" y="1965375"/>
            <a:ext cx="45719" cy="4571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6161229" y="1864482"/>
            <a:ext cx="330009" cy="247507"/>
          </a:xfrm>
          <a:prstGeom prst="rect">
            <a:avLst/>
          </a:prstGeom>
          <a:solidFill>
            <a:srgbClr val="FF9800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/>
          <p:cNvSpPr txBox="1"/>
          <p:nvPr/>
        </p:nvSpPr>
        <p:spPr>
          <a:xfrm>
            <a:off x="866649" y="1549050"/>
            <a:ext cx="2937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Indicator Programs (High-Level System Calls)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77412" y="1549050"/>
            <a:ext cx="1636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Observers (HPC Events)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1232838" y="1852018"/>
                <a:ext cx="33001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838" y="1852018"/>
                <a:ext cx="330010" cy="2462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715831" y="1852018"/>
                <a:ext cx="33001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831" y="1852018"/>
                <a:ext cx="330010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170155" y="1852017"/>
                <a:ext cx="33001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55" y="1852017"/>
                <a:ext cx="330010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3096988" y="1846085"/>
                <a:ext cx="330010" cy="2580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988" y="1846085"/>
                <a:ext cx="330010" cy="2580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4304226" y="1857024"/>
                <a:ext cx="33001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226" y="1857024"/>
                <a:ext cx="330010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4774689" y="1857024"/>
                <a:ext cx="33001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689" y="1857024"/>
                <a:ext cx="330010" cy="246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5237251" y="1857945"/>
                <a:ext cx="33001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251" y="1857945"/>
                <a:ext cx="330010" cy="2462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6163715" y="1852016"/>
                <a:ext cx="330010" cy="2580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715" y="1852016"/>
                <a:ext cx="330010" cy="2580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533360" y="2647948"/>
            <a:ext cx="330009" cy="247507"/>
          </a:xfrm>
          <a:prstGeom prst="rect">
            <a:avLst/>
          </a:prstGeom>
          <a:solidFill>
            <a:srgbClr val="C7D3E6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533360" y="2635483"/>
                <a:ext cx="33001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00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IN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60" y="2635483"/>
                <a:ext cx="330010" cy="2462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/>
          <p:cNvSpPr txBox="1"/>
          <p:nvPr/>
        </p:nvSpPr>
        <p:spPr>
          <a:xfrm>
            <a:off x="275010" y="2149271"/>
            <a:ext cx="846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Unknown</a:t>
            </a:r>
          </a:p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Executable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232837" y="2647948"/>
            <a:ext cx="330009" cy="247507"/>
          </a:xfrm>
          <a:prstGeom prst="rect">
            <a:avLst/>
          </a:prstGeom>
          <a:solidFill>
            <a:srgbClr val="FFC000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48" name="Straight Arrow Connector 47"/>
          <p:cNvCxnSpPr>
            <a:stCxn id="6" idx="2"/>
          </p:cNvCxnSpPr>
          <p:nvPr/>
        </p:nvCxnSpPr>
        <p:spPr>
          <a:xfrm flipH="1">
            <a:off x="1397841" y="2111990"/>
            <a:ext cx="2" cy="5171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3" idx="2"/>
          </p:cNvCxnSpPr>
          <p:nvPr/>
        </p:nvCxnSpPr>
        <p:spPr>
          <a:xfrm flipH="1">
            <a:off x="1397841" y="2111990"/>
            <a:ext cx="3060747" cy="5171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1184093" y="2638832"/>
                <a:ext cx="427489" cy="260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IN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IN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IN" sz="1000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093" y="2638832"/>
                <a:ext cx="427489" cy="26026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960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Feature Distributions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9</a:t>
            </a:r>
            <a:endParaRPr lang="en" dirty="0"/>
          </a:p>
        </p:txBody>
      </p:sp>
      <p:sp>
        <p:nvSpPr>
          <p:cNvPr id="6" name="Rectangle 5"/>
          <p:cNvSpPr/>
          <p:nvPr/>
        </p:nvSpPr>
        <p:spPr>
          <a:xfrm>
            <a:off x="1232838" y="1864483"/>
            <a:ext cx="330009" cy="247507"/>
          </a:xfrm>
          <a:prstGeom prst="rect">
            <a:avLst/>
          </a:prstGeom>
          <a:solidFill>
            <a:srgbClr val="3F5378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1701497" y="1864483"/>
            <a:ext cx="330009" cy="247507"/>
          </a:xfrm>
          <a:prstGeom prst="rect">
            <a:avLst/>
          </a:prstGeom>
          <a:solidFill>
            <a:srgbClr val="3F5378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2170156" y="1864482"/>
            <a:ext cx="330009" cy="247507"/>
          </a:xfrm>
          <a:prstGeom prst="rect">
            <a:avLst/>
          </a:prstGeom>
          <a:solidFill>
            <a:srgbClr val="3F5378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/>
          <p:cNvSpPr/>
          <p:nvPr/>
        </p:nvSpPr>
        <p:spPr>
          <a:xfrm>
            <a:off x="2638815" y="196537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/>
          <p:cNvSpPr/>
          <p:nvPr/>
        </p:nvSpPr>
        <p:spPr>
          <a:xfrm>
            <a:off x="2777465" y="1966519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2916115" y="196537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3100484" y="1864482"/>
            <a:ext cx="330009" cy="247507"/>
          </a:xfrm>
          <a:prstGeom prst="rect">
            <a:avLst/>
          </a:prstGeom>
          <a:solidFill>
            <a:srgbClr val="3F5378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4293583" y="1864483"/>
            <a:ext cx="330009" cy="247507"/>
          </a:xfrm>
          <a:prstGeom prst="rect">
            <a:avLst/>
          </a:prstGeom>
          <a:solidFill>
            <a:srgbClr val="FF9800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4762242" y="1864483"/>
            <a:ext cx="330009" cy="247507"/>
          </a:xfrm>
          <a:prstGeom prst="rect">
            <a:avLst/>
          </a:prstGeom>
          <a:solidFill>
            <a:srgbClr val="FF9800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5230901" y="1864482"/>
            <a:ext cx="330009" cy="247507"/>
          </a:xfrm>
          <a:prstGeom prst="rect">
            <a:avLst/>
          </a:prstGeom>
          <a:solidFill>
            <a:srgbClr val="FF9800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/>
          <p:cNvSpPr/>
          <p:nvPr/>
        </p:nvSpPr>
        <p:spPr>
          <a:xfrm>
            <a:off x="5699560" y="1965375"/>
            <a:ext cx="45719" cy="4571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/>
          <p:cNvSpPr/>
          <p:nvPr/>
        </p:nvSpPr>
        <p:spPr>
          <a:xfrm>
            <a:off x="5838210" y="1966519"/>
            <a:ext cx="45719" cy="4571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/>
          <p:cNvSpPr/>
          <p:nvPr/>
        </p:nvSpPr>
        <p:spPr>
          <a:xfrm>
            <a:off x="5976860" y="1965375"/>
            <a:ext cx="45719" cy="4571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6161229" y="1864482"/>
            <a:ext cx="330009" cy="247507"/>
          </a:xfrm>
          <a:prstGeom prst="rect">
            <a:avLst/>
          </a:prstGeom>
          <a:solidFill>
            <a:srgbClr val="FF9800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/>
          <p:cNvSpPr txBox="1"/>
          <p:nvPr/>
        </p:nvSpPr>
        <p:spPr>
          <a:xfrm>
            <a:off x="866649" y="1549050"/>
            <a:ext cx="2937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Indicator Programs (High-Level System Calls)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77412" y="1549050"/>
            <a:ext cx="1636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Observers (HPC Events)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1232838" y="1852018"/>
                <a:ext cx="33001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838" y="1852018"/>
                <a:ext cx="330010" cy="2462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715831" y="1852018"/>
                <a:ext cx="33001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831" y="1852018"/>
                <a:ext cx="330010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170155" y="1852017"/>
                <a:ext cx="33001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55" y="1852017"/>
                <a:ext cx="330010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3096988" y="1846085"/>
                <a:ext cx="330010" cy="2580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988" y="1846085"/>
                <a:ext cx="330010" cy="2580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4304226" y="1857024"/>
                <a:ext cx="33001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226" y="1857024"/>
                <a:ext cx="330010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4774689" y="1857024"/>
                <a:ext cx="33001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689" y="1857024"/>
                <a:ext cx="330010" cy="246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5237251" y="1857945"/>
                <a:ext cx="33001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251" y="1857945"/>
                <a:ext cx="330010" cy="2462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6163715" y="1852016"/>
                <a:ext cx="330010" cy="2580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715" y="1852016"/>
                <a:ext cx="330010" cy="2580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533360" y="2647948"/>
            <a:ext cx="330009" cy="247507"/>
          </a:xfrm>
          <a:prstGeom prst="rect">
            <a:avLst/>
          </a:prstGeom>
          <a:solidFill>
            <a:srgbClr val="C7D3E6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533360" y="2635483"/>
                <a:ext cx="33001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00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IN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60" y="2635483"/>
                <a:ext cx="330010" cy="2462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/>
          <p:cNvSpPr txBox="1"/>
          <p:nvPr/>
        </p:nvSpPr>
        <p:spPr>
          <a:xfrm>
            <a:off x="275010" y="2149271"/>
            <a:ext cx="846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Unknown</a:t>
            </a:r>
          </a:p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Executable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232837" y="2647948"/>
            <a:ext cx="330009" cy="247507"/>
          </a:xfrm>
          <a:prstGeom prst="rect">
            <a:avLst/>
          </a:prstGeom>
          <a:solidFill>
            <a:srgbClr val="FFC000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8" name="Rectangle 37"/>
          <p:cNvSpPr/>
          <p:nvPr/>
        </p:nvSpPr>
        <p:spPr>
          <a:xfrm>
            <a:off x="1232836" y="3019289"/>
            <a:ext cx="330009" cy="247507"/>
          </a:xfrm>
          <a:prstGeom prst="rect">
            <a:avLst/>
          </a:prstGeom>
          <a:solidFill>
            <a:srgbClr val="FFC000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0" name="Rectangle 39"/>
          <p:cNvSpPr/>
          <p:nvPr/>
        </p:nvSpPr>
        <p:spPr>
          <a:xfrm>
            <a:off x="1232836" y="3392425"/>
            <a:ext cx="330009" cy="247507"/>
          </a:xfrm>
          <a:prstGeom prst="rect">
            <a:avLst/>
          </a:prstGeom>
          <a:solidFill>
            <a:srgbClr val="FFC000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2" name="Rectangle 41"/>
          <p:cNvSpPr/>
          <p:nvPr/>
        </p:nvSpPr>
        <p:spPr>
          <a:xfrm>
            <a:off x="1232836" y="4108806"/>
            <a:ext cx="330009" cy="247507"/>
          </a:xfrm>
          <a:prstGeom prst="rect">
            <a:avLst/>
          </a:prstGeom>
          <a:solidFill>
            <a:srgbClr val="FFC000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4" name="Oval 43"/>
          <p:cNvSpPr/>
          <p:nvPr/>
        </p:nvSpPr>
        <p:spPr>
          <a:xfrm>
            <a:off x="1374980" y="3718047"/>
            <a:ext cx="45719" cy="4571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5" name="Oval 44"/>
          <p:cNvSpPr/>
          <p:nvPr/>
        </p:nvSpPr>
        <p:spPr>
          <a:xfrm>
            <a:off x="1374980" y="3842227"/>
            <a:ext cx="45719" cy="4571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Oval 45"/>
          <p:cNvSpPr/>
          <p:nvPr/>
        </p:nvSpPr>
        <p:spPr>
          <a:xfrm>
            <a:off x="1379481" y="3966407"/>
            <a:ext cx="45719" cy="4571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48" name="Straight Arrow Connector 47"/>
          <p:cNvCxnSpPr>
            <a:stCxn id="6" idx="2"/>
          </p:cNvCxnSpPr>
          <p:nvPr/>
        </p:nvCxnSpPr>
        <p:spPr>
          <a:xfrm flipH="1">
            <a:off x="1397841" y="2111990"/>
            <a:ext cx="2" cy="5171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3" idx="2"/>
          </p:cNvCxnSpPr>
          <p:nvPr/>
        </p:nvCxnSpPr>
        <p:spPr>
          <a:xfrm flipH="1">
            <a:off x="1397841" y="2111990"/>
            <a:ext cx="3060747" cy="5171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1184093" y="2638832"/>
                <a:ext cx="427489" cy="2602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IN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IN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IN" sz="1000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093" y="2638832"/>
                <a:ext cx="427489" cy="26026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1184093" y="3008201"/>
                <a:ext cx="427489" cy="2605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IN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IN" sz="1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IN" sz="1000" dirty="0"/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093" y="3008201"/>
                <a:ext cx="427489" cy="26058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1184092" y="3375215"/>
                <a:ext cx="427489" cy="2613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IN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IN" sz="1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IN" sz="1000" dirty="0"/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092" y="3375215"/>
                <a:ext cx="427489" cy="2613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/>
              <p:cNvSpPr/>
              <p:nvPr/>
            </p:nvSpPr>
            <p:spPr>
              <a:xfrm>
                <a:off x="1184091" y="4102427"/>
                <a:ext cx="427489" cy="2557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IN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IN" sz="1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</m:oMath>
                  </m:oMathPara>
                </a14:m>
                <a:endParaRPr lang="en-IN" sz="1000" dirty="0"/>
              </a:p>
            </p:txBody>
          </p:sp>
        </mc:Choice>
        <mc:Fallback xmlns="">
          <p:sp>
            <p:nvSpPr>
              <p:cNvPr id="54" name="Rectangle 5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4091" y="4102427"/>
                <a:ext cx="427489" cy="25571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1250102" y="4520122"/>
                <a:ext cx="325602" cy="224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102" y="4520122"/>
                <a:ext cx="325602" cy="224870"/>
              </a:xfrm>
              <a:prstGeom prst="rect">
                <a:avLst/>
              </a:prstGeom>
              <a:blipFill>
                <a:blip r:embed="rId15"/>
                <a:stretch>
                  <a:fillRect l="-11321" r="-3774" b="-108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8328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</a:p>
        </p:txBody>
      </p:sp>
      <p:pic>
        <p:nvPicPr>
          <p:cNvPr id="4" name="Picture 2" descr="Image result for malware attack news pap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116" y="687644"/>
            <a:ext cx="2365081" cy="236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malware attack news pa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1404" y="718403"/>
            <a:ext cx="2320062" cy="129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mage result for malware attack news pa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1404" y="2646043"/>
            <a:ext cx="2320062" cy="219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5458" y="3052725"/>
            <a:ext cx="2365081" cy="20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396950" y="203025"/>
            <a:ext cx="1502734" cy="29046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Recent News</a:t>
            </a:r>
            <a:endParaRPr lang="en-US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17940" y="4671189"/>
            <a:ext cx="2200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Roboto Condensed" panose="020B0604020202020204" charset="0"/>
                <a:ea typeface="Roboto Condensed" panose="020B0604020202020204" charset="0"/>
              </a:rPr>
              <a:t>Image Source: Google Image</a:t>
            </a:r>
            <a:endParaRPr lang="en-US" sz="1000" b="1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00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Feature Distributions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9</a:t>
            </a:r>
            <a:endParaRPr lang="en" dirty="0"/>
          </a:p>
        </p:txBody>
      </p:sp>
      <p:sp>
        <p:nvSpPr>
          <p:cNvPr id="6" name="Rectangle 5"/>
          <p:cNvSpPr/>
          <p:nvPr/>
        </p:nvSpPr>
        <p:spPr>
          <a:xfrm>
            <a:off x="1232838" y="1864483"/>
            <a:ext cx="330009" cy="247507"/>
          </a:xfrm>
          <a:prstGeom prst="rect">
            <a:avLst/>
          </a:prstGeom>
          <a:solidFill>
            <a:srgbClr val="3F5378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1701497" y="1864483"/>
            <a:ext cx="330009" cy="247507"/>
          </a:xfrm>
          <a:prstGeom prst="rect">
            <a:avLst/>
          </a:prstGeom>
          <a:solidFill>
            <a:srgbClr val="3F5378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2170156" y="1864482"/>
            <a:ext cx="330009" cy="247507"/>
          </a:xfrm>
          <a:prstGeom prst="rect">
            <a:avLst/>
          </a:prstGeom>
          <a:solidFill>
            <a:srgbClr val="3F5378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/>
          <p:cNvSpPr/>
          <p:nvPr/>
        </p:nvSpPr>
        <p:spPr>
          <a:xfrm>
            <a:off x="2638815" y="196537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/>
          <p:cNvSpPr/>
          <p:nvPr/>
        </p:nvSpPr>
        <p:spPr>
          <a:xfrm>
            <a:off x="2777465" y="1966519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2916115" y="196537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3100484" y="1864482"/>
            <a:ext cx="330009" cy="247507"/>
          </a:xfrm>
          <a:prstGeom prst="rect">
            <a:avLst/>
          </a:prstGeom>
          <a:solidFill>
            <a:srgbClr val="3F5378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4293583" y="1864483"/>
            <a:ext cx="330009" cy="247507"/>
          </a:xfrm>
          <a:prstGeom prst="rect">
            <a:avLst/>
          </a:prstGeom>
          <a:solidFill>
            <a:srgbClr val="FF9800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4762242" y="1864483"/>
            <a:ext cx="330009" cy="247507"/>
          </a:xfrm>
          <a:prstGeom prst="rect">
            <a:avLst/>
          </a:prstGeom>
          <a:solidFill>
            <a:srgbClr val="FF9800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5230901" y="1864482"/>
            <a:ext cx="330009" cy="247507"/>
          </a:xfrm>
          <a:prstGeom prst="rect">
            <a:avLst/>
          </a:prstGeom>
          <a:solidFill>
            <a:srgbClr val="FF9800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/>
          <p:cNvSpPr/>
          <p:nvPr/>
        </p:nvSpPr>
        <p:spPr>
          <a:xfrm>
            <a:off x="5699560" y="1965375"/>
            <a:ext cx="45719" cy="4571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/>
          <p:cNvSpPr/>
          <p:nvPr/>
        </p:nvSpPr>
        <p:spPr>
          <a:xfrm>
            <a:off x="5838210" y="1966519"/>
            <a:ext cx="45719" cy="4571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/>
          <p:cNvSpPr/>
          <p:nvPr/>
        </p:nvSpPr>
        <p:spPr>
          <a:xfrm>
            <a:off x="5976860" y="1965375"/>
            <a:ext cx="45719" cy="4571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6161229" y="1864482"/>
            <a:ext cx="330009" cy="247507"/>
          </a:xfrm>
          <a:prstGeom prst="rect">
            <a:avLst/>
          </a:prstGeom>
          <a:solidFill>
            <a:srgbClr val="FF9800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/>
          <p:cNvSpPr txBox="1"/>
          <p:nvPr/>
        </p:nvSpPr>
        <p:spPr>
          <a:xfrm>
            <a:off x="866649" y="1549050"/>
            <a:ext cx="2937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Indicator Programs (High-Level System Calls)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77412" y="1549050"/>
            <a:ext cx="1636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Observers (HPC Events)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1232838" y="1852018"/>
                <a:ext cx="33001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838" y="1852018"/>
                <a:ext cx="330010" cy="2462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715831" y="1852018"/>
                <a:ext cx="33001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831" y="1852018"/>
                <a:ext cx="330010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170155" y="1852017"/>
                <a:ext cx="33001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55" y="1852017"/>
                <a:ext cx="330010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3096988" y="1846085"/>
                <a:ext cx="330010" cy="2580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988" y="1846085"/>
                <a:ext cx="330010" cy="2580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4304226" y="1857024"/>
                <a:ext cx="33001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226" y="1857024"/>
                <a:ext cx="330010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4774689" y="1857024"/>
                <a:ext cx="33001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689" y="1857024"/>
                <a:ext cx="330010" cy="246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5237251" y="1857945"/>
                <a:ext cx="33001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251" y="1857945"/>
                <a:ext cx="330010" cy="2462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6163715" y="1852016"/>
                <a:ext cx="330010" cy="2580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715" y="1852016"/>
                <a:ext cx="330010" cy="2580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533360" y="2647948"/>
            <a:ext cx="330009" cy="247507"/>
          </a:xfrm>
          <a:prstGeom prst="rect">
            <a:avLst/>
          </a:prstGeom>
          <a:solidFill>
            <a:srgbClr val="C7D3E6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533360" y="2635483"/>
                <a:ext cx="33001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00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IN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60" y="2635483"/>
                <a:ext cx="330010" cy="2462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/>
          <p:cNvSpPr txBox="1"/>
          <p:nvPr/>
        </p:nvSpPr>
        <p:spPr>
          <a:xfrm>
            <a:off x="275010" y="2149271"/>
            <a:ext cx="846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Unknown</a:t>
            </a:r>
          </a:p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Executable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2169663" y="2651891"/>
            <a:ext cx="330009" cy="247507"/>
          </a:xfrm>
          <a:prstGeom prst="rect">
            <a:avLst/>
          </a:prstGeom>
          <a:solidFill>
            <a:srgbClr val="FFC000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8" name="Rectangle 67"/>
          <p:cNvSpPr/>
          <p:nvPr/>
        </p:nvSpPr>
        <p:spPr>
          <a:xfrm>
            <a:off x="2169662" y="3023232"/>
            <a:ext cx="330009" cy="247507"/>
          </a:xfrm>
          <a:prstGeom prst="rect">
            <a:avLst/>
          </a:prstGeom>
          <a:solidFill>
            <a:srgbClr val="FFC000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9" name="Rectangle 68"/>
          <p:cNvSpPr/>
          <p:nvPr/>
        </p:nvSpPr>
        <p:spPr>
          <a:xfrm>
            <a:off x="2169662" y="3396368"/>
            <a:ext cx="330009" cy="247507"/>
          </a:xfrm>
          <a:prstGeom prst="rect">
            <a:avLst/>
          </a:prstGeom>
          <a:solidFill>
            <a:srgbClr val="FFC000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0" name="Rectangle 69"/>
          <p:cNvSpPr/>
          <p:nvPr/>
        </p:nvSpPr>
        <p:spPr>
          <a:xfrm>
            <a:off x="2169662" y="4112749"/>
            <a:ext cx="330009" cy="247507"/>
          </a:xfrm>
          <a:prstGeom prst="rect">
            <a:avLst/>
          </a:prstGeom>
          <a:solidFill>
            <a:srgbClr val="FFC000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1" name="Oval 70"/>
          <p:cNvSpPr/>
          <p:nvPr/>
        </p:nvSpPr>
        <p:spPr>
          <a:xfrm>
            <a:off x="2311806" y="3721990"/>
            <a:ext cx="45719" cy="4571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2" name="Oval 71"/>
          <p:cNvSpPr/>
          <p:nvPr/>
        </p:nvSpPr>
        <p:spPr>
          <a:xfrm>
            <a:off x="2311806" y="3846170"/>
            <a:ext cx="45719" cy="4571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3" name="Oval 72"/>
          <p:cNvSpPr/>
          <p:nvPr/>
        </p:nvSpPr>
        <p:spPr>
          <a:xfrm>
            <a:off x="2316307" y="3970350"/>
            <a:ext cx="45719" cy="4571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Rectangle 73"/>
              <p:cNvSpPr/>
              <p:nvPr/>
            </p:nvSpPr>
            <p:spPr>
              <a:xfrm>
                <a:off x="2120919" y="2642775"/>
                <a:ext cx="430439" cy="2605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IN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1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 sz="1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IN" sz="1000" dirty="0"/>
              </a:p>
            </p:txBody>
          </p:sp>
        </mc:Choice>
        <mc:Fallback xmlns="">
          <p:sp>
            <p:nvSpPr>
              <p:cNvPr id="74" name="Rectangle 7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919" y="2642775"/>
                <a:ext cx="430439" cy="26058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Rectangle 74"/>
              <p:cNvSpPr/>
              <p:nvPr/>
            </p:nvSpPr>
            <p:spPr>
              <a:xfrm>
                <a:off x="2120919" y="3012144"/>
                <a:ext cx="430439" cy="2609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IN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1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 sz="1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IN" sz="1000" dirty="0"/>
              </a:p>
            </p:txBody>
          </p:sp>
        </mc:Choice>
        <mc:Fallback xmlns="">
          <p:sp>
            <p:nvSpPr>
              <p:cNvPr id="75" name="Rectangle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919" y="3012144"/>
                <a:ext cx="430439" cy="26090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/>
              <p:cNvSpPr/>
              <p:nvPr/>
            </p:nvSpPr>
            <p:spPr>
              <a:xfrm>
                <a:off x="2120918" y="3379158"/>
                <a:ext cx="430439" cy="2616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IN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1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 sz="1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</m:oMath>
                  </m:oMathPara>
                </a14:m>
                <a:endParaRPr lang="en-IN" sz="1000" dirty="0"/>
              </a:p>
            </p:txBody>
          </p:sp>
        </mc:Choice>
        <mc:Fallback xmlns="">
          <p:sp>
            <p:nvSpPr>
              <p:cNvPr id="76" name="Rectangle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918" y="3379158"/>
                <a:ext cx="430439" cy="26167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Rectangle 76"/>
              <p:cNvSpPr/>
              <p:nvPr/>
            </p:nvSpPr>
            <p:spPr>
              <a:xfrm>
                <a:off x="2120917" y="4106370"/>
                <a:ext cx="430439" cy="2559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IN" sz="1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10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sz="1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IN" sz="1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p>
                      </m:sSubSup>
                    </m:oMath>
                  </m:oMathPara>
                </a14:m>
                <a:endParaRPr lang="en-IN" sz="1000" dirty="0"/>
              </a:p>
            </p:txBody>
          </p:sp>
        </mc:Choice>
        <mc:Fallback xmlns="">
          <p:sp>
            <p:nvSpPr>
              <p:cNvPr id="77" name="Rectangle 7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917" y="4106370"/>
                <a:ext cx="430439" cy="25590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2186928" y="4524065"/>
                <a:ext cx="329770" cy="2248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I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I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6928" y="4524065"/>
                <a:ext cx="329770" cy="224870"/>
              </a:xfrm>
              <a:prstGeom prst="rect">
                <a:avLst/>
              </a:prstGeom>
              <a:blipFill>
                <a:blip r:embed="rId20"/>
                <a:stretch>
                  <a:fillRect l="-12963" r="-1852" b="-10811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79"/>
          <p:cNvCxnSpPr>
            <a:stCxn id="8" idx="2"/>
            <a:endCxn id="74" idx="0"/>
          </p:cNvCxnSpPr>
          <p:nvPr/>
        </p:nvCxnSpPr>
        <p:spPr>
          <a:xfrm>
            <a:off x="2335161" y="2111989"/>
            <a:ext cx="978" cy="5307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28" idx="2"/>
            <a:endCxn id="74" idx="0"/>
          </p:cNvCxnSpPr>
          <p:nvPr/>
        </p:nvCxnSpPr>
        <p:spPr>
          <a:xfrm flipH="1">
            <a:off x="2336139" y="2103245"/>
            <a:ext cx="2603555" cy="5395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585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Feature Distributions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9</a:t>
            </a:r>
            <a:endParaRPr lang="en" dirty="0"/>
          </a:p>
        </p:txBody>
      </p:sp>
      <p:sp>
        <p:nvSpPr>
          <p:cNvPr id="6" name="Rectangle 5"/>
          <p:cNvSpPr/>
          <p:nvPr/>
        </p:nvSpPr>
        <p:spPr>
          <a:xfrm>
            <a:off x="1232838" y="1864483"/>
            <a:ext cx="330009" cy="247507"/>
          </a:xfrm>
          <a:prstGeom prst="rect">
            <a:avLst/>
          </a:prstGeom>
          <a:solidFill>
            <a:srgbClr val="3F5378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1701497" y="1864483"/>
            <a:ext cx="330009" cy="247507"/>
          </a:xfrm>
          <a:prstGeom prst="rect">
            <a:avLst/>
          </a:prstGeom>
          <a:solidFill>
            <a:srgbClr val="3F5378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2170156" y="1864482"/>
            <a:ext cx="330009" cy="247507"/>
          </a:xfrm>
          <a:prstGeom prst="rect">
            <a:avLst/>
          </a:prstGeom>
          <a:solidFill>
            <a:srgbClr val="3F5378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Oval 8"/>
          <p:cNvSpPr/>
          <p:nvPr/>
        </p:nvSpPr>
        <p:spPr>
          <a:xfrm>
            <a:off x="2638815" y="196537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Oval 9"/>
          <p:cNvSpPr/>
          <p:nvPr/>
        </p:nvSpPr>
        <p:spPr>
          <a:xfrm>
            <a:off x="2777465" y="1966519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2916115" y="1965375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3100484" y="1864482"/>
            <a:ext cx="330009" cy="247507"/>
          </a:xfrm>
          <a:prstGeom prst="rect">
            <a:avLst/>
          </a:prstGeom>
          <a:solidFill>
            <a:srgbClr val="3F5378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4293583" y="1864483"/>
            <a:ext cx="330009" cy="247507"/>
          </a:xfrm>
          <a:prstGeom prst="rect">
            <a:avLst/>
          </a:prstGeom>
          <a:solidFill>
            <a:srgbClr val="FF9800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4762242" y="1864483"/>
            <a:ext cx="330009" cy="247507"/>
          </a:xfrm>
          <a:prstGeom prst="rect">
            <a:avLst/>
          </a:prstGeom>
          <a:solidFill>
            <a:srgbClr val="FF9800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5230901" y="1864482"/>
            <a:ext cx="330009" cy="247507"/>
          </a:xfrm>
          <a:prstGeom prst="rect">
            <a:avLst/>
          </a:prstGeom>
          <a:solidFill>
            <a:srgbClr val="FF9800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Oval 15"/>
          <p:cNvSpPr/>
          <p:nvPr/>
        </p:nvSpPr>
        <p:spPr>
          <a:xfrm>
            <a:off x="5699560" y="1965375"/>
            <a:ext cx="45719" cy="4571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Oval 16"/>
          <p:cNvSpPr/>
          <p:nvPr/>
        </p:nvSpPr>
        <p:spPr>
          <a:xfrm>
            <a:off x="5838210" y="1966519"/>
            <a:ext cx="45719" cy="4571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Oval 17"/>
          <p:cNvSpPr/>
          <p:nvPr/>
        </p:nvSpPr>
        <p:spPr>
          <a:xfrm>
            <a:off x="5976860" y="1965375"/>
            <a:ext cx="45719" cy="45719"/>
          </a:xfrm>
          <a:prstGeom prst="ellipse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6161229" y="1864482"/>
            <a:ext cx="330009" cy="247507"/>
          </a:xfrm>
          <a:prstGeom prst="rect">
            <a:avLst/>
          </a:prstGeom>
          <a:solidFill>
            <a:srgbClr val="FF9800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/>
          <p:cNvSpPr txBox="1"/>
          <p:nvPr/>
        </p:nvSpPr>
        <p:spPr>
          <a:xfrm>
            <a:off x="866649" y="1549050"/>
            <a:ext cx="2937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Indicator Programs (High-Level System Calls)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77412" y="1549050"/>
            <a:ext cx="16369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Observers (HPC Events)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1232838" y="1852018"/>
                <a:ext cx="33001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838" y="1852018"/>
                <a:ext cx="330010" cy="2462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/>
              <p:cNvSpPr/>
              <p:nvPr/>
            </p:nvSpPr>
            <p:spPr>
              <a:xfrm>
                <a:off x="1715831" y="1852018"/>
                <a:ext cx="33001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Rectangle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831" y="1852018"/>
                <a:ext cx="330010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170155" y="1852017"/>
                <a:ext cx="33001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155" y="1852017"/>
                <a:ext cx="330010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3096988" y="1846085"/>
                <a:ext cx="330010" cy="2580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988" y="1846085"/>
                <a:ext cx="330010" cy="2580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4304226" y="1857024"/>
                <a:ext cx="33001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226" y="1857024"/>
                <a:ext cx="330010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4774689" y="1857024"/>
                <a:ext cx="33001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689" y="1857024"/>
                <a:ext cx="330010" cy="246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/>
              <p:cNvSpPr/>
              <p:nvPr/>
            </p:nvSpPr>
            <p:spPr>
              <a:xfrm>
                <a:off x="5237251" y="1857945"/>
                <a:ext cx="33001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Rectangle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251" y="1857945"/>
                <a:ext cx="330010" cy="24622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6163715" y="1852016"/>
                <a:ext cx="330010" cy="2580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IN" sz="1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</m:oMath>
                  </m:oMathPara>
                </a14:m>
                <a:endParaRPr lang="en-IN" sz="1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3715" y="1852016"/>
                <a:ext cx="330010" cy="25808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/>
          <p:cNvSpPr/>
          <p:nvPr/>
        </p:nvSpPr>
        <p:spPr>
          <a:xfrm>
            <a:off x="533360" y="2647948"/>
            <a:ext cx="330009" cy="247507"/>
          </a:xfrm>
          <a:prstGeom prst="rect">
            <a:avLst/>
          </a:prstGeom>
          <a:solidFill>
            <a:srgbClr val="C7D3E6"/>
          </a:solidFill>
          <a:ln w="12700">
            <a:solidFill>
              <a:srgbClr val="26324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533360" y="2635483"/>
                <a:ext cx="330010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1000" i="1" smtClean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IN" sz="10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60" y="2635483"/>
                <a:ext cx="330010" cy="2462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/>
          <p:cNvSpPr txBox="1"/>
          <p:nvPr/>
        </p:nvSpPr>
        <p:spPr>
          <a:xfrm>
            <a:off x="275010" y="2149271"/>
            <a:ext cx="846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Unknown</a:t>
            </a:r>
          </a:p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Executable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1026" name="Picture 2" descr="http://latex2png.com/output/latex_9ca7c72db18454db7211fab0c82eca6d.png"/>
          <p:cNvPicPr>
            <a:picLocks noChangeAspect="1" noChangeArrowheads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45841" y="2918823"/>
            <a:ext cx="3541854" cy="91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" name="TextBox 85"/>
          <p:cNvSpPr txBox="1"/>
          <p:nvPr/>
        </p:nvSpPr>
        <p:spPr>
          <a:xfrm>
            <a:off x="3221780" y="2647948"/>
            <a:ext cx="17972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Feature Distribution Matrix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4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 to Identify Effective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10</a:t>
            </a:r>
            <a:endParaRPr lang="e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>
              <a:xfrm>
                <a:off x="904720" y="3754888"/>
                <a:ext cx="3089420" cy="112321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263248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 smtClean="0">
                    <a:solidFill>
                      <a:srgbClr val="263248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Light-weight Online Computation of t-test</a:t>
                </a:r>
              </a:p>
              <a:p>
                <a:pPr algn="just"/>
                <a:endParaRPr lang="en-US" sz="1200" b="1" i="1" dirty="0" smtClean="0">
                  <a:solidFill>
                    <a:srgbClr val="263248"/>
                  </a:solidFill>
                  <a:latin typeface="Cambria Math" panose="02040503050406030204" pitchFamily="18" charset="0"/>
                  <a:ea typeface="Roboto Condensed" panose="020B060402020202020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</m:ctrlPr>
                        </m:sSubPr>
                        <m:e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𝑴</m:t>
                          </m:r>
                        </m:e>
                        <m:sub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𝒊</m:t>
                          </m:r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,</m:t>
                          </m:r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𝒌</m:t>
                          </m:r>
                        </m:sub>
                      </m:sSub>
                      <m:r>
                        <a:rPr lang="en-IN" sz="1200" b="1" i="1" smtClean="0">
                          <a:solidFill>
                            <a:srgbClr val="263248"/>
                          </a:solidFill>
                          <a:latin typeface="Cambria Math" panose="02040503050406030204" pitchFamily="18" charset="0"/>
                          <a:ea typeface="Roboto Condensed" panose="020B0604020202020204" charset="0"/>
                        </a:rPr>
                        <m:t>=</m:t>
                      </m:r>
                      <m:sSub>
                        <m:sSubPr>
                          <m:ctrlP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</m:ctrlPr>
                        </m:sSubPr>
                        <m:e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𝑴</m:t>
                          </m:r>
                        </m:e>
                        <m:sub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𝒊</m:t>
                          </m:r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,</m:t>
                          </m:r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𝒌</m:t>
                          </m:r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−</m:t>
                          </m:r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𝟏</m:t>
                          </m:r>
                        </m:sub>
                      </m:sSub>
                      <m:r>
                        <a:rPr lang="en-IN" sz="1200" b="1" i="1" smtClean="0">
                          <a:solidFill>
                            <a:srgbClr val="263248"/>
                          </a:solidFill>
                          <a:latin typeface="Cambria Math" panose="02040503050406030204" pitchFamily="18" charset="0"/>
                          <a:ea typeface="Roboto Condensed" panose="020B0604020202020204" charset="0"/>
                        </a:rPr>
                        <m:t>+</m:t>
                      </m:r>
                      <m:f>
                        <m:fPr>
                          <m:ctrlP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1200" b="1" i="1" smtClean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Roboto Condensed" panose="020B0604020202020204" charset="0"/>
                                </a:rPr>
                              </m:ctrlPr>
                            </m:sSubPr>
                            <m:e>
                              <m:r>
                                <a:rPr lang="en-IN" sz="1200" b="1" i="1" smtClean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Roboto Condensed" panose="020B0604020202020204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IN" sz="1200" b="1" i="1" smtClean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Roboto Condensed" panose="020B0604020202020204" charset="0"/>
                                </a:rPr>
                                <m:t>𝒊</m:t>
                              </m:r>
                              <m:r>
                                <a:rPr lang="en-IN" sz="1200" b="1" i="1" smtClean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Roboto Condensed" panose="020B0604020202020204" charset="0"/>
                                </a:rPr>
                                <m:t>,</m:t>
                              </m:r>
                              <m:r>
                                <a:rPr lang="en-IN" sz="1200" b="1" i="1" smtClean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Roboto Condensed" panose="020B0604020202020204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1200" b="1" i="1" smtClean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Roboto Condensed" panose="020B0604020202020204" charset="0"/>
                                </a:rPr>
                              </m:ctrlPr>
                            </m:sSubPr>
                            <m:e>
                              <m:r>
                                <a:rPr lang="en-IN" sz="1200" b="1" i="1" smtClean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Roboto Condensed" panose="020B0604020202020204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IN" sz="1200" b="1" i="1" smtClean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Roboto Condensed" panose="020B0604020202020204" charset="0"/>
                                </a:rPr>
                                <m:t>𝒊</m:t>
                              </m:r>
                              <m:r>
                                <a:rPr lang="en-IN" sz="1200" b="1" i="1" smtClean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Roboto Condensed" panose="020B0604020202020204" charset="0"/>
                                </a:rPr>
                                <m:t>,</m:t>
                              </m:r>
                              <m:r>
                                <a:rPr lang="en-IN" sz="1200" b="1" i="1" smtClean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Roboto Condensed" panose="020B0604020202020204" charset="0"/>
                                </a:rPr>
                                <m:t>𝒌</m:t>
                              </m:r>
                              <m:r>
                                <a:rPr lang="en-IN" sz="1200" b="1" i="1" smtClean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Roboto Condensed" panose="020B0604020202020204" charset="0"/>
                                </a:rPr>
                                <m:t>−</m:t>
                              </m:r>
                              <m:r>
                                <a:rPr lang="en-IN" sz="1200" b="1" i="1" smtClean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Roboto Condensed" panose="020B0604020202020204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𝒌</m:t>
                          </m:r>
                        </m:den>
                      </m:f>
                    </m:oMath>
                  </m:oMathPara>
                </a14:m>
                <a:endParaRPr lang="en-US" sz="1200" b="1" dirty="0" smtClean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  <a:p>
                <a:pPr algn="just"/>
                <a:endParaRPr lang="en-US" sz="200" b="1" dirty="0" smtClean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</m:ctrlPr>
                        </m:sSubPr>
                        <m:e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𝑺</m:t>
                          </m:r>
                        </m:e>
                        <m:sub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𝒊</m:t>
                          </m:r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,</m:t>
                          </m:r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𝒌</m:t>
                          </m:r>
                        </m:sub>
                      </m:sSub>
                      <m:r>
                        <a:rPr lang="en-IN" sz="1200" b="1" i="1" smtClean="0">
                          <a:solidFill>
                            <a:srgbClr val="263248"/>
                          </a:solidFill>
                          <a:latin typeface="Cambria Math" panose="02040503050406030204" pitchFamily="18" charset="0"/>
                          <a:ea typeface="Roboto Condensed" panose="020B0604020202020204" charset="0"/>
                        </a:rPr>
                        <m:t>=</m:t>
                      </m:r>
                      <m:sSub>
                        <m:sSubPr>
                          <m:ctrlP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</m:ctrlPr>
                        </m:sSubPr>
                        <m:e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𝑺</m:t>
                          </m:r>
                        </m:e>
                        <m:sub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𝒊</m:t>
                          </m:r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,</m:t>
                          </m:r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𝒌</m:t>
                          </m:r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−</m:t>
                          </m:r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𝟏</m:t>
                          </m:r>
                        </m:sub>
                      </m:sSub>
                      <m:r>
                        <a:rPr lang="en-IN" sz="1200" b="1" i="1" smtClean="0">
                          <a:solidFill>
                            <a:srgbClr val="263248"/>
                          </a:solidFill>
                          <a:latin typeface="Cambria Math" panose="02040503050406030204" pitchFamily="18" charset="0"/>
                          <a:ea typeface="Roboto Condensed" panose="020B0604020202020204" charset="0"/>
                        </a:rPr>
                        <m:t>+(</m:t>
                      </m:r>
                      <m:sSub>
                        <m:sSubPr>
                          <m:ctrlP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</m:ctrlPr>
                        </m:sSubPr>
                        <m:e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𝒙</m:t>
                          </m:r>
                        </m:e>
                        <m:sub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𝒊</m:t>
                          </m:r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,</m:t>
                          </m:r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𝒌</m:t>
                          </m:r>
                        </m:sub>
                      </m:sSub>
                      <m:r>
                        <a:rPr lang="en-IN" sz="1200" b="1" i="1">
                          <a:solidFill>
                            <a:srgbClr val="263248"/>
                          </a:solidFill>
                          <a:latin typeface="Cambria Math" panose="02040503050406030204" pitchFamily="18" charset="0"/>
                          <a:ea typeface="Roboto Condensed" panose="020B0604020202020204" charset="0"/>
                        </a:rPr>
                        <m:t>−</m:t>
                      </m:r>
                      <m:sSub>
                        <m:sSubPr>
                          <m:ctrlP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</m:ctrlPr>
                        </m:sSubPr>
                        <m:e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𝑴</m:t>
                          </m:r>
                        </m:e>
                        <m:sub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𝒊</m:t>
                          </m:r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,</m:t>
                          </m:r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𝒌</m:t>
                          </m:r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−</m:t>
                          </m:r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𝟏</m:t>
                          </m:r>
                        </m:sub>
                      </m:sSub>
                      <m:r>
                        <a:rPr lang="en-IN" sz="1200" b="1" i="1">
                          <a:solidFill>
                            <a:srgbClr val="263248"/>
                          </a:solidFill>
                          <a:latin typeface="Cambria Math" panose="02040503050406030204" pitchFamily="18" charset="0"/>
                          <a:ea typeface="Roboto Condensed" panose="020B0604020202020204" charset="0"/>
                        </a:rPr>
                        <m:t>)(</m:t>
                      </m:r>
                      <m:sSub>
                        <m:sSubPr>
                          <m:ctrlP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</m:ctrlPr>
                        </m:sSubPr>
                        <m:e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𝒙</m:t>
                          </m:r>
                        </m:e>
                        <m:sub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𝒊</m:t>
                          </m:r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,</m:t>
                          </m:r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𝒌</m:t>
                          </m:r>
                        </m:sub>
                      </m:sSub>
                      <m:r>
                        <a:rPr lang="en-IN" sz="1200" b="1" i="1">
                          <a:solidFill>
                            <a:srgbClr val="263248"/>
                          </a:solidFill>
                          <a:latin typeface="Cambria Math" panose="02040503050406030204" pitchFamily="18" charset="0"/>
                          <a:ea typeface="Roboto Condensed" panose="020B0604020202020204" charset="0"/>
                        </a:rPr>
                        <m:t>−</m:t>
                      </m:r>
                      <m:sSub>
                        <m:sSubPr>
                          <m:ctrlP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</m:ctrlPr>
                        </m:sSubPr>
                        <m:e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𝑴</m:t>
                          </m:r>
                        </m:e>
                        <m:sub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𝒊</m:t>
                          </m:r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,</m:t>
                          </m:r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𝒌</m:t>
                          </m:r>
                        </m:sub>
                      </m:sSub>
                      <m:r>
                        <a:rPr lang="en-IN" sz="1200" b="1" i="1">
                          <a:solidFill>
                            <a:srgbClr val="263248"/>
                          </a:solidFill>
                          <a:latin typeface="Cambria Math" panose="02040503050406030204" pitchFamily="18" charset="0"/>
                          <a:ea typeface="Roboto Condensed" panose="020B0604020202020204" charset="0"/>
                        </a:rPr>
                        <m:t>)</m:t>
                      </m:r>
                    </m:oMath>
                  </m:oMathPara>
                </a14:m>
                <a:endParaRPr lang="en-US" sz="1200" b="1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20" y="3754888"/>
                <a:ext cx="3089420" cy="1123211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263248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967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 to Identify Effective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275" y="1468462"/>
            <a:ext cx="3030367" cy="1976739"/>
          </a:xfrm>
        </p:spPr>
        <p:txBody>
          <a:bodyPr/>
          <a:lstStyle/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200" dirty="0" smtClean="0"/>
              <a:t>A </a:t>
            </a:r>
            <a:r>
              <a:rPr lang="en-US" sz="1200" dirty="0"/>
              <a:t>feature may be insensitive. It may not be able to distinguish a malware from the benign applications</a:t>
            </a:r>
            <a:r>
              <a:rPr lang="en-US" sz="1200" dirty="0" smtClean="0"/>
              <a:t>.</a:t>
            </a:r>
            <a:endParaRPr lang="en-US" sz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10</a:t>
            </a:r>
            <a:endParaRPr lang="e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/>
              <p:cNvSpPr/>
              <p:nvPr/>
            </p:nvSpPr>
            <p:spPr>
              <a:xfrm>
                <a:off x="904720" y="3754888"/>
                <a:ext cx="3089420" cy="112321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263248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 smtClean="0">
                    <a:solidFill>
                      <a:srgbClr val="263248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Light-weight Online Computation of t-test</a:t>
                </a:r>
              </a:p>
              <a:p>
                <a:pPr algn="just"/>
                <a:endParaRPr lang="en-US" sz="1200" b="1" i="1" dirty="0" smtClean="0">
                  <a:solidFill>
                    <a:srgbClr val="263248"/>
                  </a:solidFill>
                  <a:latin typeface="Cambria Math" panose="02040503050406030204" pitchFamily="18" charset="0"/>
                  <a:ea typeface="Roboto Condensed" panose="020B060402020202020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</m:ctrlPr>
                        </m:sSubPr>
                        <m:e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𝑴</m:t>
                          </m:r>
                        </m:e>
                        <m:sub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𝒊</m:t>
                          </m:r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,</m:t>
                          </m:r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𝒌</m:t>
                          </m:r>
                        </m:sub>
                      </m:sSub>
                      <m:r>
                        <a:rPr lang="en-IN" sz="1200" b="1" i="1" smtClean="0">
                          <a:solidFill>
                            <a:srgbClr val="263248"/>
                          </a:solidFill>
                          <a:latin typeface="Cambria Math" panose="02040503050406030204" pitchFamily="18" charset="0"/>
                          <a:ea typeface="Roboto Condensed" panose="020B0604020202020204" charset="0"/>
                        </a:rPr>
                        <m:t>=</m:t>
                      </m:r>
                      <m:sSub>
                        <m:sSubPr>
                          <m:ctrlP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</m:ctrlPr>
                        </m:sSubPr>
                        <m:e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𝑴</m:t>
                          </m:r>
                        </m:e>
                        <m:sub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𝒊</m:t>
                          </m:r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,</m:t>
                          </m:r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𝒌</m:t>
                          </m:r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−</m:t>
                          </m:r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𝟏</m:t>
                          </m:r>
                        </m:sub>
                      </m:sSub>
                      <m:r>
                        <a:rPr lang="en-IN" sz="1200" b="1" i="1" smtClean="0">
                          <a:solidFill>
                            <a:srgbClr val="263248"/>
                          </a:solidFill>
                          <a:latin typeface="Cambria Math" panose="02040503050406030204" pitchFamily="18" charset="0"/>
                          <a:ea typeface="Roboto Condensed" panose="020B0604020202020204" charset="0"/>
                        </a:rPr>
                        <m:t>+</m:t>
                      </m:r>
                      <m:f>
                        <m:fPr>
                          <m:ctrlP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1200" b="1" i="1" smtClean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Roboto Condensed" panose="020B0604020202020204" charset="0"/>
                                </a:rPr>
                              </m:ctrlPr>
                            </m:sSubPr>
                            <m:e>
                              <m:r>
                                <a:rPr lang="en-IN" sz="1200" b="1" i="1" smtClean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Roboto Condensed" panose="020B0604020202020204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IN" sz="1200" b="1" i="1" smtClean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Roboto Condensed" panose="020B0604020202020204" charset="0"/>
                                </a:rPr>
                                <m:t>𝒊</m:t>
                              </m:r>
                              <m:r>
                                <a:rPr lang="en-IN" sz="1200" b="1" i="1" smtClean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Roboto Condensed" panose="020B0604020202020204" charset="0"/>
                                </a:rPr>
                                <m:t>,</m:t>
                              </m:r>
                              <m:r>
                                <a:rPr lang="en-IN" sz="1200" b="1" i="1" smtClean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Roboto Condensed" panose="020B0604020202020204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1200" b="1" i="1" smtClean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Roboto Condensed" panose="020B0604020202020204" charset="0"/>
                                </a:rPr>
                              </m:ctrlPr>
                            </m:sSubPr>
                            <m:e>
                              <m:r>
                                <a:rPr lang="en-IN" sz="1200" b="1" i="1" smtClean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Roboto Condensed" panose="020B0604020202020204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IN" sz="1200" b="1" i="1" smtClean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Roboto Condensed" panose="020B0604020202020204" charset="0"/>
                                </a:rPr>
                                <m:t>𝒊</m:t>
                              </m:r>
                              <m:r>
                                <a:rPr lang="en-IN" sz="1200" b="1" i="1" smtClean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Roboto Condensed" panose="020B0604020202020204" charset="0"/>
                                </a:rPr>
                                <m:t>,</m:t>
                              </m:r>
                              <m:r>
                                <a:rPr lang="en-IN" sz="1200" b="1" i="1" smtClean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Roboto Condensed" panose="020B0604020202020204" charset="0"/>
                                </a:rPr>
                                <m:t>𝒌</m:t>
                              </m:r>
                              <m:r>
                                <a:rPr lang="en-IN" sz="1200" b="1" i="1" smtClean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Roboto Condensed" panose="020B0604020202020204" charset="0"/>
                                </a:rPr>
                                <m:t>−</m:t>
                              </m:r>
                              <m:r>
                                <a:rPr lang="en-IN" sz="1200" b="1" i="1" smtClean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Roboto Condensed" panose="020B0604020202020204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𝒌</m:t>
                          </m:r>
                        </m:den>
                      </m:f>
                    </m:oMath>
                  </m:oMathPara>
                </a14:m>
                <a:endParaRPr lang="en-US" sz="1200" b="1" dirty="0" smtClean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  <a:p>
                <a:pPr algn="just"/>
                <a:endParaRPr lang="en-US" sz="200" b="1" dirty="0" smtClean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</m:ctrlPr>
                        </m:sSubPr>
                        <m:e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𝑺</m:t>
                          </m:r>
                        </m:e>
                        <m:sub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𝒊</m:t>
                          </m:r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,</m:t>
                          </m:r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𝒌</m:t>
                          </m:r>
                        </m:sub>
                      </m:sSub>
                      <m:r>
                        <a:rPr lang="en-IN" sz="1200" b="1" i="1" smtClean="0">
                          <a:solidFill>
                            <a:srgbClr val="263248"/>
                          </a:solidFill>
                          <a:latin typeface="Cambria Math" panose="02040503050406030204" pitchFamily="18" charset="0"/>
                          <a:ea typeface="Roboto Condensed" panose="020B0604020202020204" charset="0"/>
                        </a:rPr>
                        <m:t>=</m:t>
                      </m:r>
                      <m:sSub>
                        <m:sSubPr>
                          <m:ctrlP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</m:ctrlPr>
                        </m:sSubPr>
                        <m:e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𝑺</m:t>
                          </m:r>
                        </m:e>
                        <m:sub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𝒊</m:t>
                          </m:r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,</m:t>
                          </m:r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𝒌</m:t>
                          </m:r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−</m:t>
                          </m:r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𝟏</m:t>
                          </m:r>
                        </m:sub>
                      </m:sSub>
                      <m:r>
                        <a:rPr lang="en-IN" sz="1200" b="1" i="1" smtClean="0">
                          <a:solidFill>
                            <a:srgbClr val="263248"/>
                          </a:solidFill>
                          <a:latin typeface="Cambria Math" panose="02040503050406030204" pitchFamily="18" charset="0"/>
                          <a:ea typeface="Roboto Condensed" panose="020B0604020202020204" charset="0"/>
                        </a:rPr>
                        <m:t>+(</m:t>
                      </m:r>
                      <m:sSub>
                        <m:sSubPr>
                          <m:ctrlP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</m:ctrlPr>
                        </m:sSubPr>
                        <m:e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𝒙</m:t>
                          </m:r>
                        </m:e>
                        <m:sub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𝒊</m:t>
                          </m:r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,</m:t>
                          </m:r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𝒌</m:t>
                          </m:r>
                        </m:sub>
                      </m:sSub>
                      <m:r>
                        <a:rPr lang="en-IN" sz="1200" b="1" i="1">
                          <a:solidFill>
                            <a:srgbClr val="263248"/>
                          </a:solidFill>
                          <a:latin typeface="Cambria Math" panose="02040503050406030204" pitchFamily="18" charset="0"/>
                          <a:ea typeface="Roboto Condensed" panose="020B0604020202020204" charset="0"/>
                        </a:rPr>
                        <m:t>−</m:t>
                      </m:r>
                      <m:sSub>
                        <m:sSubPr>
                          <m:ctrlP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</m:ctrlPr>
                        </m:sSubPr>
                        <m:e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𝑴</m:t>
                          </m:r>
                        </m:e>
                        <m:sub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𝒊</m:t>
                          </m:r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,</m:t>
                          </m:r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𝒌</m:t>
                          </m:r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−</m:t>
                          </m:r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𝟏</m:t>
                          </m:r>
                        </m:sub>
                      </m:sSub>
                      <m:r>
                        <a:rPr lang="en-IN" sz="1200" b="1" i="1">
                          <a:solidFill>
                            <a:srgbClr val="263248"/>
                          </a:solidFill>
                          <a:latin typeface="Cambria Math" panose="02040503050406030204" pitchFamily="18" charset="0"/>
                          <a:ea typeface="Roboto Condensed" panose="020B0604020202020204" charset="0"/>
                        </a:rPr>
                        <m:t>)(</m:t>
                      </m:r>
                      <m:sSub>
                        <m:sSubPr>
                          <m:ctrlP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</m:ctrlPr>
                        </m:sSubPr>
                        <m:e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𝒙</m:t>
                          </m:r>
                        </m:e>
                        <m:sub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𝒊</m:t>
                          </m:r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,</m:t>
                          </m:r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𝒌</m:t>
                          </m:r>
                        </m:sub>
                      </m:sSub>
                      <m:r>
                        <a:rPr lang="en-IN" sz="1200" b="1" i="1">
                          <a:solidFill>
                            <a:srgbClr val="263248"/>
                          </a:solidFill>
                          <a:latin typeface="Cambria Math" panose="02040503050406030204" pitchFamily="18" charset="0"/>
                          <a:ea typeface="Roboto Condensed" panose="020B0604020202020204" charset="0"/>
                        </a:rPr>
                        <m:t>−</m:t>
                      </m:r>
                      <m:sSub>
                        <m:sSubPr>
                          <m:ctrlP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</m:ctrlPr>
                        </m:sSubPr>
                        <m:e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𝑴</m:t>
                          </m:r>
                        </m:e>
                        <m:sub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𝒊</m:t>
                          </m:r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,</m:t>
                          </m:r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𝒌</m:t>
                          </m:r>
                        </m:sub>
                      </m:sSub>
                      <m:r>
                        <a:rPr lang="en-IN" sz="1200" b="1" i="1">
                          <a:solidFill>
                            <a:srgbClr val="263248"/>
                          </a:solidFill>
                          <a:latin typeface="Cambria Math" panose="02040503050406030204" pitchFamily="18" charset="0"/>
                          <a:ea typeface="Roboto Condensed" panose="020B0604020202020204" charset="0"/>
                        </a:rPr>
                        <m:t>)</m:t>
                      </m:r>
                    </m:oMath>
                  </m:oMathPara>
                </a14:m>
                <a:endParaRPr lang="en-US" sz="1200" b="1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mc:Choice>
        <mc:Fallback xmlns="">
          <p:sp>
            <p:nvSpPr>
              <p:cNvPr id="11" name="Rounded 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20" y="3754888"/>
                <a:ext cx="3089420" cy="1123211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263248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578" y="1831141"/>
            <a:ext cx="2011680" cy="135270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50042" y="3172786"/>
            <a:ext cx="1152303" cy="272415"/>
          </a:xfrm>
          <a:prstGeom prst="roundRect">
            <a:avLst/>
          </a:prstGeom>
          <a:solidFill>
            <a:srgbClr val="FF9800"/>
          </a:solidFill>
          <a:ln>
            <a:solidFill>
              <a:srgbClr val="C7D3E6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ps</a:t>
            </a:r>
            <a:r>
              <a:rPr lang="en-US" sz="1000" dirty="0" smtClean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, cache-misses)</a:t>
            </a:r>
            <a:endParaRPr lang="en-US" sz="10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467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 to Identify Effective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275" y="1468462"/>
            <a:ext cx="3030367" cy="1976739"/>
          </a:xfrm>
        </p:spPr>
        <p:txBody>
          <a:bodyPr/>
          <a:lstStyle/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200" dirty="0" smtClean="0"/>
              <a:t>A </a:t>
            </a:r>
            <a:r>
              <a:rPr lang="en-US" sz="1200" dirty="0"/>
              <a:t>feature may be insensitive. It may not be able to distinguish a malware from the benign applications.</a:t>
            </a:r>
          </a:p>
          <a:p>
            <a:pPr algn="just">
              <a:spcBef>
                <a:spcPts val="0"/>
              </a:spcBef>
              <a:buClrTx/>
              <a:buSzPct val="100000"/>
            </a:pPr>
            <a:endParaRPr lang="en-US" sz="1200" dirty="0"/>
          </a:p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200" dirty="0"/>
              <a:t>Some other features may be sensitive enough to perform the task</a:t>
            </a:r>
            <a:r>
              <a:rPr lang="en-US" sz="1200" dirty="0" smtClean="0"/>
              <a:t>.</a:t>
            </a:r>
            <a:endParaRPr lang="en-US" sz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10</a:t>
            </a:r>
            <a:endParaRPr lang="e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2160" y="1828280"/>
            <a:ext cx="2011680" cy="13445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578" y="1831141"/>
            <a:ext cx="2011680" cy="13527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50042" y="3172786"/>
            <a:ext cx="1152303" cy="272415"/>
          </a:xfrm>
          <a:prstGeom prst="roundRect">
            <a:avLst/>
          </a:prstGeom>
          <a:solidFill>
            <a:srgbClr val="FF9800"/>
          </a:solidFill>
          <a:ln>
            <a:solidFill>
              <a:srgbClr val="C7D3E6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ps</a:t>
            </a:r>
            <a:r>
              <a:rPr lang="en-US" sz="1000" dirty="0" smtClean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, cache-misses)</a:t>
            </a:r>
            <a:endParaRPr lang="en-US" sz="10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41849" y="3172786"/>
            <a:ext cx="1198055" cy="272415"/>
          </a:xfrm>
          <a:prstGeom prst="roundRect">
            <a:avLst/>
          </a:prstGeom>
          <a:solidFill>
            <a:srgbClr val="FF9800"/>
          </a:solidFill>
          <a:ln>
            <a:solidFill>
              <a:srgbClr val="C7D3E6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ps</a:t>
            </a:r>
            <a:r>
              <a:rPr lang="en-US" sz="1000" dirty="0" smtClean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, branch-misses)</a:t>
            </a:r>
            <a:endParaRPr lang="en-US" sz="10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>
              <a:xfrm>
                <a:off x="904720" y="3754888"/>
                <a:ext cx="3089420" cy="112321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263248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 smtClean="0">
                    <a:solidFill>
                      <a:srgbClr val="263248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Light-weight Online Computation of t-test</a:t>
                </a:r>
              </a:p>
              <a:p>
                <a:pPr algn="just"/>
                <a:endParaRPr lang="en-US" sz="1200" b="1" i="1" dirty="0" smtClean="0">
                  <a:solidFill>
                    <a:srgbClr val="263248"/>
                  </a:solidFill>
                  <a:latin typeface="Cambria Math" panose="02040503050406030204" pitchFamily="18" charset="0"/>
                  <a:ea typeface="Roboto Condensed" panose="020B060402020202020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</m:ctrlPr>
                        </m:sSubPr>
                        <m:e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𝑴</m:t>
                          </m:r>
                        </m:e>
                        <m:sub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𝒊</m:t>
                          </m:r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,</m:t>
                          </m:r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𝒌</m:t>
                          </m:r>
                        </m:sub>
                      </m:sSub>
                      <m:r>
                        <a:rPr lang="en-IN" sz="1200" b="1" i="1" smtClean="0">
                          <a:solidFill>
                            <a:srgbClr val="263248"/>
                          </a:solidFill>
                          <a:latin typeface="Cambria Math" panose="02040503050406030204" pitchFamily="18" charset="0"/>
                          <a:ea typeface="Roboto Condensed" panose="020B0604020202020204" charset="0"/>
                        </a:rPr>
                        <m:t>=</m:t>
                      </m:r>
                      <m:sSub>
                        <m:sSubPr>
                          <m:ctrlP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</m:ctrlPr>
                        </m:sSubPr>
                        <m:e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𝑴</m:t>
                          </m:r>
                        </m:e>
                        <m:sub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𝒊</m:t>
                          </m:r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,</m:t>
                          </m:r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𝒌</m:t>
                          </m:r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−</m:t>
                          </m:r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𝟏</m:t>
                          </m:r>
                        </m:sub>
                      </m:sSub>
                      <m:r>
                        <a:rPr lang="en-IN" sz="1200" b="1" i="1" smtClean="0">
                          <a:solidFill>
                            <a:srgbClr val="263248"/>
                          </a:solidFill>
                          <a:latin typeface="Cambria Math" panose="02040503050406030204" pitchFamily="18" charset="0"/>
                          <a:ea typeface="Roboto Condensed" panose="020B0604020202020204" charset="0"/>
                        </a:rPr>
                        <m:t>+</m:t>
                      </m:r>
                      <m:f>
                        <m:fPr>
                          <m:ctrlP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1200" b="1" i="1" smtClean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Roboto Condensed" panose="020B0604020202020204" charset="0"/>
                                </a:rPr>
                              </m:ctrlPr>
                            </m:sSubPr>
                            <m:e>
                              <m:r>
                                <a:rPr lang="en-IN" sz="1200" b="1" i="1" smtClean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Roboto Condensed" panose="020B0604020202020204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IN" sz="1200" b="1" i="1" smtClean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Roboto Condensed" panose="020B0604020202020204" charset="0"/>
                                </a:rPr>
                                <m:t>𝒊</m:t>
                              </m:r>
                              <m:r>
                                <a:rPr lang="en-IN" sz="1200" b="1" i="1" smtClean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Roboto Condensed" panose="020B0604020202020204" charset="0"/>
                                </a:rPr>
                                <m:t>,</m:t>
                              </m:r>
                              <m:r>
                                <a:rPr lang="en-IN" sz="1200" b="1" i="1" smtClean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Roboto Condensed" panose="020B0604020202020204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1200" b="1" i="1" smtClean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Roboto Condensed" panose="020B0604020202020204" charset="0"/>
                                </a:rPr>
                              </m:ctrlPr>
                            </m:sSubPr>
                            <m:e>
                              <m:r>
                                <a:rPr lang="en-IN" sz="1200" b="1" i="1" smtClean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Roboto Condensed" panose="020B0604020202020204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IN" sz="1200" b="1" i="1" smtClean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Roboto Condensed" panose="020B0604020202020204" charset="0"/>
                                </a:rPr>
                                <m:t>𝒊</m:t>
                              </m:r>
                              <m:r>
                                <a:rPr lang="en-IN" sz="1200" b="1" i="1" smtClean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Roboto Condensed" panose="020B0604020202020204" charset="0"/>
                                </a:rPr>
                                <m:t>,</m:t>
                              </m:r>
                              <m:r>
                                <a:rPr lang="en-IN" sz="1200" b="1" i="1" smtClean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Roboto Condensed" panose="020B0604020202020204" charset="0"/>
                                </a:rPr>
                                <m:t>𝒌</m:t>
                              </m:r>
                              <m:r>
                                <a:rPr lang="en-IN" sz="1200" b="1" i="1" smtClean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Roboto Condensed" panose="020B0604020202020204" charset="0"/>
                                </a:rPr>
                                <m:t>−</m:t>
                              </m:r>
                              <m:r>
                                <a:rPr lang="en-IN" sz="1200" b="1" i="1" smtClean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Roboto Condensed" panose="020B0604020202020204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𝒌</m:t>
                          </m:r>
                        </m:den>
                      </m:f>
                    </m:oMath>
                  </m:oMathPara>
                </a14:m>
                <a:endParaRPr lang="en-US" sz="1200" b="1" dirty="0" smtClean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  <a:p>
                <a:pPr algn="just"/>
                <a:endParaRPr lang="en-US" sz="200" b="1" dirty="0" smtClean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</m:ctrlPr>
                        </m:sSubPr>
                        <m:e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𝑺</m:t>
                          </m:r>
                        </m:e>
                        <m:sub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𝒊</m:t>
                          </m:r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,</m:t>
                          </m:r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𝒌</m:t>
                          </m:r>
                        </m:sub>
                      </m:sSub>
                      <m:r>
                        <a:rPr lang="en-IN" sz="1200" b="1" i="1" smtClean="0">
                          <a:solidFill>
                            <a:srgbClr val="263248"/>
                          </a:solidFill>
                          <a:latin typeface="Cambria Math" panose="02040503050406030204" pitchFamily="18" charset="0"/>
                          <a:ea typeface="Roboto Condensed" panose="020B0604020202020204" charset="0"/>
                        </a:rPr>
                        <m:t>=</m:t>
                      </m:r>
                      <m:sSub>
                        <m:sSubPr>
                          <m:ctrlP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</m:ctrlPr>
                        </m:sSubPr>
                        <m:e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𝑺</m:t>
                          </m:r>
                        </m:e>
                        <m:sub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𝒊</m:t>
                          </m:r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,</m:t>
                          </m:r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𝒌</m:t>
                          </m:r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−</m:t>
                          </m:r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𝟏</m:t>
                          </m:r>
                        </m:sub>
                      </m:sSub>
                      <m:r>
                        <a:rPr lang="en-IN" sz="1200" b="1" i="1" smtClean="0">
                          <a:solidFill>
                            <a:srgbClr val="263248"/>
                          </a:solidFill>
                          <a:latin typeface="Cambria Math" panose="02040503050406030204" pitchFamily="18" charset="0"/>
                          <a:ea typeface="Roboto Condensed" panose="020B0604020202020204" charset="0"/>
                        </a:rPr>
                        <m:t>+(</m:t>
                      </m:r>
                      <m:sSub>
                        <m:sSubPr>
                          <m:ctrlP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</m:ctrlPr>
                        </m:sSubPr>
                        <m:e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𝒙</m:t>
                          </m:r>
                        </m:e>
                        <m:sub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𝒊</m:t>
                          </m:r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,</m:t>
                          </m:r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𝒌</m:t>
                          </m:r>
                        </m:sub>
                      </m:sSub>
                      <m:r>
                        <a:rPr lang="en-IN" sz="1200" b="1" i="1">
                          <a:solidFill>
                            <a:srgbClr val="263248"/>
                          </a:solidFill>
                          <a:latin typeface="Cambria Math" panose="02040503050406030204" pitchFamily="18" charset="0"/>
                          <a:ea typeface="Roboto Condensed" panose="020B0604020202020204" charset="0"/>
                        </a:rPr>
                        <m:t>−</m:t>
                      </m:r>
                      <m:sSub>
                        <m:sSubPr>
                          <m:ctrlP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</m:ctrlPr>
                        </m:sSubPr>
                        <m:e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𝑴</m:t>
                          </m:r>
                        </m:e>
                        <m:sub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𝒊</m:t>
                          </m:r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,</m:t>
                          </m:r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𝒌</m:t>
                          </m:r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−</m:t>
                          </m:r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𝟏</m:t>
                          </m:r>
                        </m:sub>
                      </m:sSub>
                      <m:r>
                        <a:rPr lang="en-IN" sz="1200" b="1" i="1">
                          <a:solidFill>
                            <a:srgbClr val="263248"/>
                          </a:solidFill>
                          <a:latin typeface="Cambria Math" panose="02040503050406030204" pitchFamily="18" charset="0"/>
                          <a:ea typeface="Roboto Condensed" panose="020B0604020202020204" charset="0"/>
                        </a:rPr>
                        <m:t>)(</m:t>
                      </m:r>
                      <m:sSub>
                        <m:sSubPr>
                          <m:ctrlP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</m:ctrlPr>
                        </m:sSubPr>
                        <m:e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𝒙</m:t>
                          </m:r>
                        </m:e>
                        <m:sub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𝒊</m:t>
                          </m:r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,</m:t>
                          </m:r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𝒌</m:t>
                          </m:r>
                        </m:sub>
                      </m:sSub>
                      <m:r>
                        <a:rPr lang="en-IN" sz="1200" b="1" i="1">
                          <a:solidFill>
                            <a:srgbClr val="263248"/>
                          </a:solidFill>
                          <a:latin typeface="Cambria Math" panose="02040503050406030204" pitchFamily="18" charset="0"/>
                          <a:ea typeface="Roboto Condensed" panose="020B0604020202020204" charset="0"/>
                        </a:rPr>
                        <m:t>−</m:t>
                      </m:r>
                      <m:sSub>
                        <m:sSubPr>
                          <m:ctrlP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</m:ctrlPr>
                        </m:sSubPr>
                        <m:e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𝑴</m:t>
                          </m:r>
                        </m:e>
                        <m:sub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𝒊</m:t>
                          </m:r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,</m:t>
                          </m:r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𝒌</m:t>
                          </m:r>
                        </m:sub>
                      </m:sSub>
                      <m:r>
                        <a:rPr lang="en-IN" sz="1200" b="1" i="1">
                          <a:solidFill>
                            <a:srgbClr val="263248"/>
                          </a:solidFill>
                          <a:latin typeface="Cambria Math" panose="02040503050406030204" pitchFamily="18" charset="0"/>
                          <a:ea typeface="Roboto Condensed" panose="020B0604020202020204" charset="0"/>
                        </a:rPr>
                        <m:t>)</m:t>
                      </m:r>
                    </m:oMath>
                  </m:oMathPara>
                </a14:m>
                <a:endParaRPr lang="en-US" sz="1200" b="1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20" y="3754888"/>
                <a:ext cx="3089420" cy="112321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263248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4046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Testing to Identify Effective </a:t>
            </a:r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275" y="1468462"/>
            <a:ext cx="3030367" cy="1976739"/>
          </a:xfrm>
        </p:spPr>
        <p:txBody>
          <a:bodyPr/>
          <a:lstStyle/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200" dirty="0" smtClean="0"/>
              <a:t>A </a:t>
            </a:r>
            <a:r>
              <a:rPr lang="en-US" sz="1200" dirty="0"/>
              <a:t>feature may be insensitive. It may not be able to distinguish a malware from the benign applications.</a:t>
            </a:r>
          </a:p>
          <a:p>
            <a:pPr algn="just">
              <a:spcBef>
                <a:spcPts val="0"/>
              </a:spcBef>
              <a:buClrTx/>
              <a:buSzPct val="100000"/>
            </a:pPr>
            <a:endParaRPr lang="en-US" sz="1200" dirty="0"/>
          </a:p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200" dirty="0"/>
              <a:t>Some other features may be sensitive enough to perform the task.</a:t>
            </a:r>
          </a:p>
          <a:p>
            <a:pPr algn="just">
              <a:spcBef>
                <a:spcPts val="0"/>
              </a:spcBef>
              <a:buClrTx/>
              <a:buSzPct val="100000"/>
            </a:pPr>
            <a:endParaRPr lang="en-US" sz="1200" dirty="0"/>
          </a:p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200" dirty="0"/>
              <a:t>We do not discard the insensitive features, rather assign a suitable sensitivity value</a:t>
            </a:r>
            <a:r>
              <a:rPr lang="en-US" sz="1200" dirty="0" smtClean="0"/>
              <a:t>.</a:t>
            </a:r>
            <a:endParaRPr lang="en-US" sz="1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10</a:t>
            </a:r>
            <a:endParaRPr lang="e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2160" y="1828280"/>
            <a:ext cx="2011680" cy="13445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8578" y="1831141"/>
            <a:ext cx="2011680" cy="13527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50042" y="3172786"/>
            <a:ext cx="1152303" cy="272415"/>
          </a:xfrm>
          <a:prstGeom prst="roundRect">
            <a:avLst/>
          </a:prstGeom>
          <a:solidFill>
            <a:srgbClr val="FF9800"/>
          </a:solidFill>
          <a:ln>
            <a:solidFill>
              <a:srgbClr val="C7D3E6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ps</a:t>
            </a:r>
            <a:r>
              <a:rPr lang="en-US" sz="1000" dirty="0" smtClean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, cache-misses)</a:t>
            </a:r>
            <a:endParaRPr lang="en-US" sz="10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41849" y="3172786"/>
            <a:ext cx="1198055" cy="272415"/>
          </a:xfrm>
          <a:prstGeom prst="roundRect">
            <a:avLst/>
          </a:prstGeom>
          <a:solidFill>
            <a:srgbClr val="FF9800"/>
          </a:solidFill>
          <a:ln>
            <a:solidFill>
              <a:srgbClr val="C7D3E6"/>
            </a:solidFill>
          </a:ln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(</a:t>
            </a:r>
            <a:r>
              <a:rPr lang="en-US" sz="1000" dirty="0" err="1" smtClean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ps</a:t>
            </a:r>
            <a:r>
              <a:rPr lang="en-US" sz="1000" dirty="0" smtClean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, branch-misses)</a:t>
            </a:r>
            <a:endParaRPr lang="en-US" sz="10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>
              <a:xfrm>
                <a:off x="904720" y="3754888"/>
                <a:ext cx="3089420" cy="112321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263248"/>
                </a:solidFill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 smtClean="0">
                    <a:solidFill>
                      <a:srgbClr val="263248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Light-weight Online Computation of t-test</a:t>
                </a:r>
              </a:p>
              <a:p>
                <a:pPr algn="just"/>
                <a:endParaRPr lang="en-US" sz="1200" b="1" i="1" dirty="0" smtClean="0">
                  <a:solidFill>
                    <a:srgbClr val="263248"/>
                  </a:solidFill>
                  <a:latin typeface="Cambria Math" panose="02040503050406030204" pitchFamily="18" charset="0"/>
                  <a:ea typeface="Roboto Condensed" panose="020B060402020202020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</m:ctrlPr>
                        </m:sSubPr>
                        <m:e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𝑴</m:t>
                          </m:r>
                        </m:e>
                        <m:sub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𝒊</m:t>
                          </m:r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,</m:t>
                          </m:r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𝒌</m:t>
                          </m:r>
                        </m:sub>
                      </m:sSub>
                      <m:r>
                        <a:rPr lang="en-IN" sz="1200" b="1" i="1" smtClean="0">
                          <a:solidFill>
                            <a:srgbClr val="263248"/>
                          </a:solidFill>
                          <a:latin typeface="Cambria Math" panose="02040503050406030204" pitchFamily="18" charset="0"/>
                          <a:ea typeface="Roboto Condensed" panose="020B0604020202020204" charset="0"/>
                        </a:rPr>
                        <m:t>=</m:t>
                      </m:r>
                      <m:sSub>
                        <m:sSubPr>
                          <m:ctrlP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</m:ctrlPr>
                        </m:sSubPr>
                        <m:e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𝑴</m:t>
                          </m:r>
                        </m:e>
                        <m:sub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𝒊</m:t>
                          </m:r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,</m:t>
                          </m:r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𝒌</m:t>
                          </m:r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−</m:t>
                          </m:r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𝟏</m:t>
                          </m:r>
                        </m:sub>
                      </m:sSub>
                      <m:r>
                        <a:rPr lang="en-IN" sz="1200" b="1" i="1" smtClean="0">
                          <a:solidFill>
                            <a:srgbClr val="263248"/>
                          </a:solidFill>
                          <a:latin typeface="Cambria Math" panose="02040503050406030204" pitchFamily="18" charset="0"/>
                          <a:ea typeface="Roboto Condensed" panose="020B0604020202020204" charset="0"/>
                        </a:rPr>
                        <m:t>+</m:t>
                      </m:r>
                      <m:f>
                        <m:fPr>
                          <m:ctrlP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IN" sz="1200" b="1" i="1" smtClean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Roboto Condensed" panose="020B0604020202020204" charset="0"/>
                                </a:rPr>
                              </m:ctrlPr>
                            </m:sSubPr>
                            <m:e>
                              <m:r>
                                <a:rPr lang="en-IN" sz="1200" b="1" i="1" smtClean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Roboto Condensed" panose="020B0604020202020204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IN" sz="1200" b="1" i="1" smtClean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Roboto Condensed" panose="020B0604020202020204" charset="0"/>
                                </a:rPr>
                                <m:t>𝒊</m:t>
                              </m:r>
                              <m:r>
                                <a:rPr lang="en-IN" sz="1200" b="1" i="1" smtClean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Roboto Condensed" panose="020B0604020202020204" charset="0"/>
                                </a:rPr>
                                <m:t>,</m:t>
                              </m:r>
                              <m:r>
                                <a:rPr lang="en-IN" sz="1200" b="1" i="1" smtClean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Roboto Condensed" panose="020B0604020202020204" charset="0"/>
                                </a:rPr>
                                <m:t>𝒌</m:t>
                              </m:r>
                            </m:sub>
                          </m:sSub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IN" sz="1200" b="1" i="1" smtClean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Roboto Condensed" panose="020B0604020202020204" charset="0"/>
                                </a:rPr>
                              </m:ctrlPr>
                            </m:sSubPr>
                            <m:e>
                              <m:r>
                                <a:rPr lang="en-IN" sz="1200" b="1" i="1" smtClean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Roboto Condensed" panose="020B0604020202020204" charset="0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IN" sz="1200" b="1" i="1" smtClean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Roboto Condensed" panose="020B0604020202020204" charset="0"/>
                                </a:rPr>
                                <m:t>𝒊</m:t>
                              </m:r>
                              <m:r>
                                <a:rPr lang="en-IN" sz="1200" b="1" i="1" smtClean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Roboto Condensed" panose="020B0604020202020204" charset="0"/>
                                </a:rPr>
                                <m:t>,</m:t>
                              </m:r>
                              <m:r>
                                <a:rPr lang="en-IN" sz="1200" b="1" i="1" smtClean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Roboto Condensed" panose="020B0604020202020204" charset="0"/>
                                </a:rPr>
                                <m:t>𝒌</m:t>
                              </m:r>
                              <m:r>
                                <a:rPr lang="en-IN" sz="1200" b="1" i="1" smtClean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Roboto Condensed" panose="020B0604020202020204" charset="0"/>
                                </a:rPr>
                                <m:t>−</m:t>
                              </m:r>
                              <m:r>
                                <a:rPr lang="en-IN" sz="1200" b="1" i="1" smtClean="0">
                                  <a:solidFill>
                                    <a:srgbClr val="263248"/>
                                  </a:solidFill>
                                  <a:latin typeface="Cambria Math" panose="02040503050406030204" pitchFamily="18" charset="0"/>
                                  <a:ea typeface="Roboto Condensed" panose="020B0604020202020204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𝒌</m:t>
                          </m:r>
                        </m:den>
                      </m:f>
                    </m:oMath>
                  </m:oMathPara>
                </a14:m>
                <a:endParaRPr lang="en-US" sz="1200" b="1" dirty="0" smtClean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  <a:p>
                <a:pPr algn="just"/>
                <a:endParaRPr lang="en-US" sz="200" b="1" dirty="0" smtClean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</m:ctrlPr>
                        </m:sSubPr>
                        <m:e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𝑺</m:t>
                          </m:r>
                        </m:e>
                        <m:sub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𝒊</m:t>
                          </m:r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,</m:t>
                          </m:r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𝒌</m:t>
                          </m:r>
                        </m:sub>
                      </m:sSub>
                      <m:r>
                        <a:rPr lang="en-IN" sz="1200" b="1" i="1" smtClean="0">
                          <a:solidFill>
                            <a:srgbClr val="263248"/>
                          </a:solidFill>
                          <a:latin typeface="Cambria Math" panose="02040503050406030204" pitchFamily="18" charset="0"/>
                          <a:ea typeface="Roboto Condensed" panose="020B0604020202020204" charset="0"/>
                        </a:rPr>
                        <m:t>=</m:t>
                      </m:r>
                      <m:sSub>
                        <m:sSubPr>
                          <m:ctrlP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</m:ctrlPr>
                        </m:sSubPr>
                        <m:e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𝑺</m:t>
                          </m:r>
                        </m:e>
                        <m:sub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𝒊</m:t>
                          </m:r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,</m:t>
                          </m:r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𝒌</m:t>
                          </m:r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−</m:t>
                          </m:r>
                          <m:r>
                            <a:rPr lang="en-IN" sz="1200" b="1" i="1" smtClean="0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𝟏</m:t>
                          </m:r>
                        </m:sub>
                      </m:sSub>
                      <m:r>
                        <a:rPr lang="en-IN" sz="1200" b="1" i="1" smtClean="0">
                          <a:solidFill>
                            <a:srgbClr val="263248"/>
                          </a:solidFill>
                          <a:latin typeface="Cambria Math" panose="02040503050406030204" pitchFamily="18" charset="0"/>
                          <a:ea typeface="Roboto Condensed" panose="020B0604020202020204" charset="0"/>
                        </a:rPr>
                        <m:t>+(</m:t>
                      </m:r>
                      <m:sSub>
                        <m:sSubPr>
                          <m:ctrlP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</m:ctrlPr>
                        </m:sSubPr>
                        <m:e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𝒙</m:t>
                          </m:r>
                        </m:e>
                        <m:sub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𝒊</m:t>
                          </m:r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,</m:t>
                          </m:r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𝒌</m:t>
                          </m:r>
                        </m:sub>
                      </m:sSub>
                      <m:r>
                        <a:rPr lang="en-IN" sz="1200" b="1" i="1">
                          <a:solidFill>
                            <a:srgbClr val="263248"/>
                          </a:solidFill>
                          <a:latin typeface="Cambria Math" panose="02040503050406030204" pitchFamily="18" charset="0"/>
                          <a:ea typeface="Roboto Condensed" panose="020B0604020202020204" charset="0"/>
                        </a:rPr>
                        <m:t>−</m:t>
                      </m:r>
                      <m:sSub>
                        <m:sSubPr>
                          <m:ctrlP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</m:ctrlPr>
                        </m:sSubPr>
                        <m:e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𝑴</m:t>
                          </m:r>
                        </m:e>
                        <m:sub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𝒊</m:t>
                          </m:r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,</m:t>
                          </m:r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𝒌</m:t>
                          </m:r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−</m:t>
                          </m:r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𝟏</m:t>
                          </m:r>
                        </m:sub>
                      </m:sSub>
                      <m:r>
                        <a:rPr lang="en-IN" sz="1200" b="1" i="1">
                          <a:solidFill>
                            <a:srgbClr val="263248"/>
                          </a:solidFill>
                          <a:latin typeface="Cambria Math" panose="02040503050406030204" pitchFamily="18" charset="0"/>
                          <a:ea typeface="Roboto Condensed" panose="020B0604020202020204" charset="0"/>
                        </a:rPr>
                        <m:t>)(</m:t>
                      </m:r>
                      <m:sSub>
                        <m:sSubPr>
                          <m:ctrlP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</m:ctrlPr>
                        </m:sSubPr>
                        <m:e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𝒙</m:t>
                          </m:r>
                        </m:e>
                        <m:sub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𝒊</m:t>
                          </m:r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,</m:t>
                          </m:r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𝒌</m:t>
                          </m:r>
                        </m:sub>
                      </m:sSub>
                      <m:r>
                        <a:rPr lang="en-IN" sz="1200" b="1" i="1">
                          <a:solidFill>
                            <a:srgbClr val="263248"/>
                          </a:solidFill>
                          <a:latin typeface="Cambria Math" panose="02040503050406030204" pitchFamily="18" charset="0"/>
                          <a:ea typeface="Roboto Condensed" panose="020B0604020202020204" charset="0"/>
                        </a:rPr>
                        <m:t>−</m:t>
                      </m:r>
                      <m:sSub>
                        <m:sSubPr>
                          <m:ctrlP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</m:ctrlPr>
                        </m:sSubPr>
                        <m:e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𝑴</m:t>
                          </m:r>
                        </m:e>
                        <m:sub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𝒊</m:t>
                          </m:r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,</m:t>
                          </m:r>
                          <m:r>
                            <a:rPr lang="en-IN" sz="1200" b="1" i="1">
                              <a:solidFill>
                                <a:srgbClr val="263248"/>
                              </a:solidFill>
                              <a:latin typeface="Cambria Math" panose="02040503050406030204" pitchFamily="18" charset="0"/>
                              <a:ea typeface="Roboto Condensed" panose="020B0604020202020204" charset="0"/>
                            </a:rPr>
                            <m:t>𝒌</m:t>
                          </m:r>
                        </m:sub>
                      </m:sSub>
                      <m:r>
                        <a:rPr lang="en-IN" sz="1200" b="1" i="1">
                          <a:solidFill>
                            <a:srgbClr val="263248"/>
                          </a:solidFill>
                          <a:latin typeface="Cambria Math" panose="02040503050406030204" pitchFamily="18" charset="0"/>
                          <a:ea typeface="Roboto Condensed" panose="020B0604020202020204" charset="0"/>
                        </a:rPr>
                        <m:t>)</m:t>
                      </m:r>
                    </m:oMath>
                  </m:oMathPara>
                </a14:m>
                <a:endParaRPr lang="en-US" sz="1200" b="1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20" y="3754888"/>
                <a:ext cx="3089420" cy="1123211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263248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583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Sensitivity Value to each </a:t>
            </a:r>
            <a:r>
              <a:rPr lang="en-US" dirty="0" smtClean="0"/>
              <a:t>Feature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11</a:t>
            </a:r>
            <a:endParaRPr lang="en" dirty="0"/>
          </a:p>
        </p:txBody>
      </p:sp>
      <p:sp>
        <p:nvSpPr>
          <p:cNvPr id="6" name="Oval 5"/>
          <p:cNvSpPr/>
          <p:nvPr/>
        </p:nvSpPr>
        <p:spPr>
          <a:xfrm>
            <a:off x="485335" y="1807029"/>
            <a:ext cx="1463039" cy="1227501"/>
          </a:xfrm>
          <a:prstGeom prst="ellipse">
            <a:avLst/>
          </a:prstGeom>
          <a:solidFill>
            <a:srgbClr val="D98F8F"/>
          </a:solidFill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810455" y="2036518"/>
            <a:ext cx="233002" cy="2294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262912" y="2143256"/>
            <a:ext cx="233002" cy="2294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693954" y="2483527"/>
            <a:ext cx="233002" cy="2294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1433600" y="2598271"/>
            <a:ext cx="233002" cy="2294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485335" y="3500682"/>
            <a:ext cx="1463039" cy="1237347"/>
          </a:xfrm>
          <a:prstGeom prst="ellipse">
            <a:avLst/>
          </a:prstGeom>
          <a:solidFill>
            <a:srgbClr val="BCD5EA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810455" y="3732012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379414" y="3668146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895347" y="4268067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1345095" y="4066940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/>
          <p:cNvSpPr txBox="1"/>
          <p:nvPr/>
        </p:nvSpPr>
        <p:spPr>
          <a:xfrm>
            <a:off x="331836" y="1551522"/>
            <a:ext cx="17700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Known Malware Programs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7592" y="3234180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Known Benign Programs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63777" y="2565128"/>
            <a:ext cx="233002" cy="2294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420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Sensitivity Value to each </a:t>
            </a:r>
            <a:r>
              <a:rPr lang="en-US" dirty="0" smtClean="0"/>
              <a:t>Feature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11</a:t>
            </a:r>
            <a:endParaRPr lang="en" dirty="0"/>
          </a:p>
        </p:txBody>
      </p:sp>
      <p:sp>
        <p:nvSpPr>
          <p:cNvPr id="6" name="Oval 5"/>
          <p:cNvSpPr/>
          <p:nvPr/>
        </p:nvSpPr>
        <p:spPr>
          <a:xfrm>
            <a:off x="485335" y="1807029"/>
            <a:ext cx="1463039" cy="1227501"/>
          </a:xfrm>
          <a:prstGeom prst="ellipse">
            <a:avLst/>
          </a:prstGeom>
          <a:solidFill>
            <a:srgbClr val="D98F8F"/>
          </a:solidFill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2410315" y="2679872"/>
            <a:ext cx="233002" cy="2294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262912" y="2143256"/>
            <a:ext cx="233002" cy="2294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693954" y="2483527"/>
            <a:ext cx="233002" cy="2294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1433600" y="2598271"/>
            <a:ext cx="233002" cy="2294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485335" y="3500682"/>
            <a:ext cx="1463039" cy="1237347"/>
          </a:xfrm>
          <a:prstGeom prst="ellipse">
            <a:avLst/>
          </a:prstGeom>
          <a:solidFill>
            <a:srgbClr val="BCD5EA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379414" y="3668146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895347" y="4268067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1345095" y="4066940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/>
          <p:cNvSpPr txBox="1"/>
          <p:nvPr/>
        </p:nvSpPr>
        <p:spPr>
          <a:xfrm>
            <a:off x="331836" y="1551522"/>
            <a:ext cx="17700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Known Malware Programs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7592" y="3234180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Known Benign Programs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63777" y="2565128"/>
            <a:ext cx="233002" cy="2294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Rectangle 54"/>
          <p:cNvSpPr/>
          <p:nvPr/>
        </p:nvSpPr>
        <p:spPr>
          <a:xfrm>
            <a:off x="810455" y="3732012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085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Sensitivity Value to each </a:t>
            </a:r>
            <a:r>
              <a:rPr lang="en-US" dirty="0" smtClean="0"/>
              <a:t>Feature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11</a:t>
            </a:r>
            <a:endParaRPr lang="en" dirty="0"/>
          </a:p>
        </p:txBody>
      </p:sp>
      <p:sp>
        <p:nvSpPr>
          <p:cNvPr id="6" name="Oval 5"/>
          <p:cNvSpPr/>
          <p:nvPr/>
        </p:nvSpPr>
        <p:spPr>
          <a:xfrm>
            <a:off x="485335" y="1807029"/>
            <a:ext cx="1463039" cy="1227501"/>
          </a:xfrm>
          <a:prstGeom prst="ellipse">
            <a:avLst/>
          </a:prstGeom>
          <a:solidFill>
            <a:srgbClr val="D98F8F"/>
          </a:solidFill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2410315" y="2679872"/>
            <a:ext cx="233002" cy="2294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262912" y="2143256"/>
            <a:ext cx="233002" cy="2294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693954" y="2483527"/>
            <a:ext cx="233002" cy="2294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1433600" y="2598271"/>
            <a:ext cx="233002" cy="2294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485335" y="3500682"/>
            <a:ext cx="1463039" cy="1237347"/>
          </a:xfrm>
          <a:prstGeom prst="ellipse">
            <a:avLst/>
          </a:prstGeom>
          <a:solidFill>
            <a:srgbClr val="BCD5EA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2410315" y="3234180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379414" y="3668146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895347" y="4268067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1345095" y="4066940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/>
          <p:cNvSpPr txBox="1"/>
          <p:nvPr/>
        </p:nvSpPr>
        <p:spPr>
          <a:xfrm>
            <a:off x="331836" y="1551522"/>
            <a:ext cx="17700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Known Malware Programs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7592" y="3234180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Known Benign Programs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63777" y="2565128"/>
            <a:ext cx="233002" cy="2294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098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Sensitivity Value to each </a:t>
            </a:r>
            <a:r>
              <a:rPr lang="en-US" dirty="0" smtClean="0"/>
              <a:t>Feature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11</a:t>
            </a:r>
            <a:endParaRPr lang="en" dirty="0"/>
          </a:p>
        </p:txBody>
      </p:sp>
      <p:sp>
        <p:nvSpPr>
          <p:cNvPr id="6" name="Oval 5"/>
          <p:cNvSpPr/>
          <p:nvPr/>
        </p:nvSpPr>
        <p:spPr>
          <a:xfrm>
            <a:off x="485335" y="1807029"/>
            <a:ext cx="1463039" cy="1227501"/>
          </a:xfrm>
          <a:prstGeom prst="ellipse">
            <a:avLst/>
          </a:prstGeom>
          <a:solidFill>
            <a:srgbClr val="D98F8F"/>
          </a:solidFill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2410315" y="2679872"/>
            <a:ext cx="233002" cy="2294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262912" y="2143256"/>
            <a:ext cx="233002" cy="2294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693954" y="2483527"/>
            <a:ext cx="233002" cy="2294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1433600" y="2598271"/>
            <a:ext cx="233002" cy="2294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485335" y="3500682"/>
            <a:ext cx="1463039" cy="1237347"/>
          </a:xfrm>
          <a:prstGeom prst="ellipse">
            <a:avLst/>
          </a:prstGeom>
          <a:solidFill>
            <a:srgbClr val="BCD5EA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2410315" y="3234180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379414" y="3668146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895347" y="4268067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1345095" y="4066940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/>
          <p:cNvSpPr txBox="1"/>
          <p:nvPr/>
        </p:nvSpPr>
        <p:spPr>
          <a:xfrm>
            <a:off x="331836" y="1551522"/>
            <a:ext cx="17700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Known Malware Programs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7592" y="3234180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Known Benign Programs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63777" y="2565128"/>
            <a:ext cx="233002" cy="2294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7" name="Group 16"/>
          <p:cNvGrpSpPr/>
          <p:nvPr/>
        </p:nvGrpSpPr>
        <p:grpSpPr>
          <a:xfrm rot="5400000">
            <a:off x="4491996" y="3510757"/>
            <a:ext cx="323019" cy="46863"/>
            <a:chOff x="6425516" y="1959488"/>
            <a:chExt cx="323019" cy="46863"/>
          </a:xfrm>
        </p:grpSpPr>
        <p:sp>
          <p:nvSpPr>
            <p:cNvPr id="21" name="Oval 20"/>
            <p:cNvSpPr/>
            <p:nvPr/>
          </p:nvSpPr>
          <p:spPr>
            <a:xfrm>
              <a:off x="6425516" y="1959488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Oval 21"/>
            <p:cNvSpPr/>
            <p:nvPr/>
          </p:nvSpPr>
          <p:spPr>
            <a:xfrm>
              <a:off x="6564166" y="1960632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Oval 22"/>
            <p:cNvSpPr/>
            <p:nvPr/>
          </p:nvSpPr>
          <p:spPr>
            <a:xfrm>
              <a:off x="6702816" y="1959488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4" name="TextBox 23"/>
          <p:cNvSpPr txBox="1"/>
          <p:nvPr/>
        </p:nvSpPr>
        <p:spPr>
          <a:xfrm rot="16200000">
            <a:off x="2845025" y="2980149"/>
            <a:ext cx="2937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Indicator Programs (High-Level System Calls)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 rot="16200000">
            <a:off x="5812094" y="945959"/>
            <a:ext cx="369332" cy="1544654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Observers (HPC Events)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4488345" y="2250844"/>
            <a:ext cx="330010" cy="259972"/>
            <a:chOff x="5019539" y="1846131"/>
            <a:chExt cx="330010" cy="259972"/>
          </a:xfrm>
        </p:grpSpPr>
        <p:sp>
          <p:nvSpPr>
            <p:cNvPr id="27" name="Rectangle 26"/>
            <p:cNvSpPr/>
            <p:nvPr/>
          </p:nvSpPr>
          <p:spPr>
            <a:xfrm>
              <a:off x="5019539" y="1858596"/>
              <a:ext cx="330009" cy="247507"/>
            </a:xfrm>
            <a:prstGeom prst="rect">
              <a:avLst/>
            </a:prstGeom>
            <a:solidFill>
              <a:srgbClr val="3F5378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/>
                <p:cNvSpPr/>
                <p:nvPr/>
              </p:nvSpPr>
              <p:spPr>
                <a:xfrm>
                  <a:off x="5019539" y="1846131"/>
                  <a:ext cx="330010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9539" y="1846131"/>
                  <a:ext cx="330010" cy="24622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/>
          <p:cNvGrpSpPr/>
          <p:nvPr/>
        </p:nvGrpSpPr>
        <p:grpSpPr>
          <a:xfrm>
            <a:off x="4488345" y="2628455"/>
            <a:ext cx="344344" cy="259972"/>
            <a:chOff x="5488198" y="1846131"/>
            <a:chExt cx="344344" cy="259972"/>
          </a:xfrm>
        </p:grpSpPr>
        <p:sp>
          <p:nvSpPr>
            <p:cNvPr id="30" name="Rectangle 29"/>
            <p:cNvSpPr/>
            <p:nvPr/>
          </p:nvSpPr>
          <p:spPr>
            <a:xfrm>
              <a:off x="5488198" y="1858596"/>
              <a:ext cx="330009" cy="247507"/>
            </a:xfrm>
            <a:prstGeom prst="rect">
              <a:avLst/>
            </a:prstGeom>
            <a:solidFill>
              <a:srgbClr val="3F5378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/>
                <p:cNvSpPr/>
                <p:nvPr/>
              </p:nvSpPr>
              <p:spPr>
                <a:xfrm>
                  <a:off x="5502532" y="1846131"/>
                  <a:ext cx="330010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2532" y="1846131"/>
                  <a:ext cx="330010" cy="24622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/>
          <p:cNvGrpSpPr/>
          <p:nvPr/>
        </p:nvGrpSpPr>
        <p:grpSpPr>
          <a:xfrm>
            <a:off x="4491771" y="2996651"/>
            <a:ext cx="330010" cy="259972"/>
            <a:chOff x="5956856" y="1846130"/>
            <a:chExt cx="330010" cy="259972"/>
          </a:xfrm>
        </p:grpSpPr>
        <p:sp>
          <p:nvSpPr>
            <p:cNvPr id="33" name="Rectangle 32"/>
            <p:cNvSpPr/>
            <p:nvPr/>
          </p:nvSpPr>
          <p:spPr>
            <a:xfrm>
              <a:off x="5956857" y="1858595"/>
              <a:ext cx="330009" cy="247507"/>
            </a:xfrm>
            <a:prstGeom prst="rect">
              <a:avLst/>
            </a:prstGeom>
            <a:solidFill>
              <a:srgbClr val="3F5378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/>
                <p:cNvSpPr/>
                <p:nvPr/>
              </p:nvSpPr>
              <p:spPr>
                <a:xfrm>
                  <a:off x="5956856" y="1846130"/>
                  <a:ext cx="330010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Rectangle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6856" y="1846130"/>
                  <a:ext cx="330010" cy="24622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oup 34"/>
          <p:cNvGrpSpPr/>
          <p:nvPr/>
        </p:nvGrpSpPr>
        <p:grpSpPr>
          <a:xfrm>
            <a:off x="4488345" y="3811754"/>
            <a:ext cx="333505" cy="265904"/>
            <a:chOff x="6883689" y="1840198"/>
            <a:chExt cx="333505" cy="265904"/>
          </a:xfrm>
        </p:grpSpPr>
        <p:sp>
          <p:nvSpPr>
            <p:cNvPr id="36" name="Rectangle 35"/>
            <p:cNvSpPr/>
            <p:nvPr/>
          </p:nvSpPr>
          <p:spPr>
            <a:xfrm>
              <a:off x="6887185" y="1858595"/>
              <a:ext cx="330009" cy="247507"/>
            </a:xfrm>
            <a:prstGeom prst="rect">
              <a:avLst/>
            </a:prstGeom>
            <a:solidFill>
              <a:srgbClr val="3F5378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/>
                <p:cNvSpPr/>
                <p:nvPr/>
              </p:nvSpPr>
              <p:spPr>
                <a:xfrm>
                  <a:off x="6883689" y="1840198"/>
                  <a:ext cx="330010" cy="25808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3689" y="1840198"/>
                  <a:ext cx="330010" cy="25808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oup 37"/>
          <p:cNvGrpSpPr/>
          <p:nvPr/>
        </p:nvGrpSpPr>
        <p:grpSpPr>
          <a:xfrm>
            <a:off x="4946295" y="1888290"/>
            <a:ext cx="340653" cy="254966"/>
            <a:chOff x="5361264" y="3154107"/>
            <a:chExt cx="340653" cy="254966"/>
          </a:xfrm>
        </p:grpSpPr>
        <p:sp>
          <p:nvSpPr>
            <p:cNvPr id="39" name="Rectangle 38"/>
            <p:cNvSpPr/>
            <p:nvPr/>
          </p:nvSpPr>
          <p:spPr>
            <a:xfrm>
              <a:off x="5361264" y="3161566"/>
              <a:ext cx="330009" cy="247507"/>
            </a:xfrm>
            <a:prstGeom prst="rect">
              <a:avLst/>
            </a:prstGeom>
            <a:solidFill>
              <a:srgbClr val="FF9800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/>
                <p:cNvSpPr/>
                <p:nvPr/>
              </p:nvSpPr>
              <p:spPr>
                <a:xfrm>
                  <a:off x="5371907" y="3154107"/>
                  <a:ext cx="330010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1907" y="3154107"/>
                  <a:ext cx="330010" cy="24622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/>
          <p:cNvGrpSpPr/>
          <p:nvPr/>
        </p:nvGrpSpPr>
        <p:grpSpPr>
          <a:xfrm>
            <a:off x="5379506" y="1892019"/>
            <a:ext cx="342457" cy="254966"/>
            <a:chOff x="5358061" y="3524849"/>
            <a:chExt cx="342457" cy="254966"/>
          </a:xfrm>
        </p:grpSpPr>
        <p:sp>
          <p:nvSpPr>
            <p:cNvPr id="42" name="Rectangle 41"/>
            <p:cNvSpPr/>
            <p:nvPr/>
          </p:nvSpPr>
          <p:spPr>
            <a:xfrm>
              <a:off x="5358061" y="3532308"/>
              <a:ext cx="330009" cy="247507"/>
            </a:xfrm>
            <a:prstGeom prst="rect">
              <a:avLst/>
            </a:prstGeom>
            <a:solidFill>
              <a:srgbClr val="FF9800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5370508" y="3524849"/>
                  <a:ext cx="330010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0508" y="3524849"/>
                  <a:ext cx="330010" cy="24622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 43"/>
          <p:cNvGrpSpPr/>
          <p:nvPr/>
        </p:nvGrpSpPr>
        <p:grpSpPr>
          <a:xfrm>
            <a:off x="5826968" y="1892480"/>
            <a:ext cx="336360" cy="254044"/>
            <a:chOff x="5356577" y="3910397"/>
            <a:chExt cx="336360" cy="254044"/>
          </a:xfrm>
        </p:grpSpPr>
        <p:sp>
          <p:nvSpPr>
            <p:cNvPr id="45" name="Rectangle 44"/>
            <p:cNvSpPr/>
            <p:nvPr/>
          </p:nvSpPr>
          <p:spPr>
            <a:xfrm>
              <a:off x="5356577" y="3916934"/>
              <a:ext cx="330009" cy="247507"/>
            </a:xfrm>
            <a:prstGeom prst="rect">
              <a:avLst/>
            </a:prstGeom>
            <a:solidFill>
              <a:srgbClr val="FF9800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5362927" y="3910397"/>
                  <a:ext cx="330010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2927" y="3910397"/>
                  <a:ext cx="330010" cy="2462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/>
          <p:cNvGrpSpPr/>
          <p:nvPr/>
        </p:nvGrpSpPr>
        <p:grpSpPr>
          <a:xfrm>
            <a:off x="6709057" y="1885347"/>
            <a:ext cx="332496" cy="259973"/>
            <a:chOff x="5354090" y="4665100"/>
            <a:chExt cx="332496" cy="259973"/>
          </a:xfrm>
        </p:grpSpPr>
        <p:sp>
          <p:nvSpPr>
            <p:cNvPr id="48" name="Rectangle 47"/>
            <p:cNvSpPr/>
            <p:nvPr/>
          </p:nvSpPr>
          <p:spPr>
            <a:xfrm>
              <a:off x="5354090" y="4677566"/>
              <a:ext cx="330009" cy="247507"/>
            </a:xfrm>
            <a:prstGeom prst="rect">
              <a:avLst/>
            </a:prstGeom>
            <a:solidFill>
              <a:srgbClr val="FF9800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/>
                <p:cNvSpPr/>
                <p:nvPr/>
              </p:nvSpPr>
              <p:spPr>
                <a:xfrm>
                  <a:off x="5356576" y="4665100"/>
                  <a:ext cx="330010" cy="25808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Rectangle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6576" y="4665100"/>
                  <a:ext cx="330010" cy="25808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/>
          <p:cNvGrpSpPr/>
          <p:nvPr/>
        </p:nvGrpSpPr>
        <p:grpSpPr>
          <a:xfrm rot="10800000">
            <a:off x="6274683" y="1996070"/>
            <a:ext cx="323019" cy="46863"/>
            <a:chOff x="6425516" y="1959488"/>
            <a:chExt cx="323019" cy="46863"/>
          </a:xfrm>
        </p:grpSpPr>
        <p:sp>
          <p:nvSpPr>
            <p:cNvPr id="51" name="Oval 50"/>
            <p:cNvSpPr/>
            <p:nvPr/>
          </p:nvSpPr>
          <p:spPr>
            <a:xfrm>
              <a:off x="6425516" y="1959488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Oval 51"/>
            <p:cNvSpPr/>
            <p:nvPr/>
          </p:nvSpPr>
          <p:spPr>
            <a:xfrm>
              <a:off x="6564166" y="1960632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Oval 52"/>
            <p:cNvSpPr/>
            <p:nvPr/>
          </p:nvSpPr>
          <p:spPr>
            <a:xfrm>
              <a:off x="6702816" y="1959488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57912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</a:p>
        </p:txBody>
      </p:sp>
      <p:pic>
        <p:nvPicPr>
          <p:cNvPr id="4" name="Picture 2" descr="Image result for malware attack news pap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116" y="687644"/>
            <a:ext cx="2365081" cy="236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malware attack news pa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1404" y="718403"/>
            <a:ext cx="2320062" cy="129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mage result for malware attack news pa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1404" y="2646043"/>
            <a:ext cx="2320062" cy="219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5458" y="3052725"/>
            <a:ext cx="2365081" cy="20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9673" y="206694"/>
            <a:ext cx="2776092" cy="2565250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396950" y="203025"/>
            <a:ext cx="1502734" cy="29046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Recent News</a:t>
            </a:r>
            <a:endParaRPr lang="en-US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17940" y="4671189"/>
            <a:ext cx="2200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Roboto Condensed" panose="020B0604020202020204" charset="0"/>
                <a:ea typeface="Roboto Condensed" panose="020B0604020202020204" charset="0"/>
              </a:rPr>
              <a:t>Image Source: Google Image</a:t>
            </a:r>
            <a:endParaRPr lang="en-US" sz="1000" b="1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36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Sensitivity Value to each </a:t>
            </a:r>
            <a:r>
              <a:rPr lang="en-US" dirty="0" smtClean="0"/>
              <a:t>Feature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11</a:t>
            </a:r>
            <a:endParaRPr lang="en" dirty="0"/>
          </a:p>
        </p:txBody>
      </p:sp>
      <p:sp>
        <p:nvSpPr>
          <p:cNvPr id="6" name="Oval 5"/>
          <p:cNvSpPr/>
          <p:nvPr/>
        </p:nvSpPr>
        <p:spPr>
          <a:xfrm>
            <a:off x="485335" y="1807029"/>
            <a:ext cx="1463039" cy="1227501"/>
          </a:xfrm>
          <a:prstGeom prst="ellipse">
            <a:avLst/>
          </a:prstGeom>
          <a:solidFill>
            <a:srgbClr val="D98F8F"/>
          </a:solidFill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2410315" y="2679872"/>
            <a:ext cx="233002" cy="2294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262912" y="2143256"/>
            <a:ext cx="233002" cy="2294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693954" y="2483527"/>
            <a:ext cx="233002" cy="2294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1433600" y="2598271"/>
            <a:ext cx="233002" cy="2294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485335" y="3500682"/>
            <a:ext cx="1463039" cy="1237347"/>
          </a:xfrm>
          <a:prstGeom prst="ellipse">
            <a:avLst/>
          </a:prstGeom>
          <a:solidFill>
            <a:srgbClr val="BCD5EA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2410315" y="3234180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379414" y="3668146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895347" y="4268067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1345095" y="4066940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/>
          <p:cNvSpPr txBox="1"/>
          <p:nvPr/>
        </p:nvSpPr>
        <p:spPr>
          <a:xfrm>
            <a:off x="331836" y="1551522"/>
            <a:ext cx="17700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Known Malware Programs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7592" y="3234180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Known Benign Programs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63777" y="2565128"/>
            <a:ext cx="233002" cy="2294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7" name="Group 16"/>
          <p:cNvGrpSpPr/>
          <p:nvPr/>
        </p:nvGrpSpPr>
        <p:grpSpPr>
          <a:xfrm rot="5400000">
            <a:off x="4491996" y="3510757"/>
            <a:ext cx="323019" cy="46863"/>
            <a:chOff x="6425516" y="1959488"/>
            <a:chExt cx="323019" cy="46863"/>
          </a:xfrm>
        </p:grpSpPr>
        <p:sp>
          <p:nvSpPr>
            <p:cNvPr id="21" name="Oval 20"/>
            <p:cNvSpPr/>
            <p:nvPr/>
          </p:nvSpPr>
          <p:spPr>
            <a:xfrm>
              <a:off x="6425516" y="1959488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Oval 21"/>
            <p:cNvSpPr/>
            <p:nvPr/>
          </p:nvSpPr>
          <p:spPr>
            <a:xfrm>
              <a:off x="6564166" y="1960632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Oval 22"/>
            <p:cNvSpPr/>
            <p:nvPr/>
          </p:nvSpPr>
          <p:spPr>
            <a:xfrm>
              <a:off x="6702816" y="1959488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4" name="TextBox 23"/>
          <p:cNvSpPr txBox="1"/>
          <p:nvPr/>
        </p:nvSpPr>
        <p:spPr>
          <a:xfrm rot="16200000">
            <a:off x="2845025" y="2980149"/>
            <a:ext cx="2937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Indicator Programs (High-Level System Calls)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 rot="16200000">
            <a:off x="5812094" y="945959"/>
            <a:ext cx="369332" cy="1544654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Observers (HPC Events)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4488345" y="2250844"/>
            <a:ext cx="330010" cy="259972"/>
            <a:chOff x="5019539" y="1846131"/>
            <a:chExt cx="330010" cy="259972"/>
          </a:xfrm>
        </p:grpSpPr>
        <p:sp>
          <p:nvSpPr>
            <p:cNvPr id="27" name="Rectangle 26"/>
            <p:cNvSpPr/>
            <p:nvPr/>
          </p:nvSpPr>
          <p:spPr>
            <a:xfrm>
              <a:off x="5019539" y="1858596"/>
              <a:ext cx="330009" cy="247507"/>
            </a:xfrm>
            <a:prstGeom prst="rect">
              <a:avLst/>
            </a:prstGeom>
            <a:solidFill>
              <a:srgbClr val="3F5378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/>
                <p:cNvSpPr/>
                <p:nvPr/>
              </p:nvSpPr>
              <p:spPr>
                <a:xfrm>
                  <a:off x="5019539" y="1846131"/>
                  <a:ext cx="330010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9539" y="1846131"/>
                  <a:ext cx="330010" cy="24622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/>
          <p:cNvGrpSpPr/>
          <p:nvPr/>
        </p:nvGrpSpPr>
        <p:grpSpPr>
          <a:xfrm>
            <a:off x="4488345" y="2628455"/>
            <a:ext cx="344344" cy="259972"/>
            <a:chOff x="5488198" y="1846131"/>
            <a:chExt cx="344344" cy="259972"/>
          </a:xfrm>
        </p:grpSpPr>
        <p:sp>
          <p:nvSpPr>
            <p:cNvPr id="30" name="Rectangle 29"/>
            <p:cNvSpPr/>
            <p:nvPr/>
          </p:nvSpPr>
          <p:spPr>
            <a:xfrm>
              <a:off x="5488198" y="1858596"/>
              <a:ext cx="330009" cy="247507"/>
            </a:xfrm>
            <a:prstGeom prst="rect">
              <a:avLst/>
            </a:prstGeom>
            <a:solidFill>
              <a:srgbClr val="3F5378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/>
                <p:cNvSpPr/>
                <p:nvPr/>
              </p:nvSpPr>
              <p:spPr>
                <a:xfrm>
                  <a:off x="5502532" y="1846131"/>
                  <a:ext cx="330010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2532" y="1846131"/>
                  <a:ext cx="330010" cy="24622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/>
          <p:cNvGrpSpPr/>
          <p:nvPr/>
        </p:nvGrpSpPr>
        <p:grpSpPr>
          <a:xfrm>
            <a:off x="4491771" y="2996651"/>
            <a:ext cx="330010" cy="259972"/>
            <a:chOff x="5956856" y="1846130"/>
            <a:chExt cx="330010" cy="259972"/>
          </a:xfrm>
        </p:grpSpPr>
        <p:sp>
          <p:nvSpPr>
            <p:cNvPr id="33" name="Rectangle 32"/>
            <p:cNvSpPr/>
            <p:nvPr/>
          </p:nvSpPr>
          <p:spPr>
            <a:xfrm>
              <a:off x="5956857" y="1858595"/>
              <a:ext cx="330009" cy="247507"/>
            </a:xfrm>
            <a:prstGeom prst="rect">
              <a:avLst/>
            </a:prstGeom>
            <a:solidFill>
              <a:srgbClr val="3F5378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/>
                <p:cNvSpPr/>
                <p:nvPr/>
              </p:nvSpPr>
              <p:spPr>
                <a:xfrm>
                  <a:off x="5956856" y="1846130"/>
                  <a:ext cx="330010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Rectangle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6856" y="1846130"/>
                  <a:ext cx="330010" cy="24622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oup 34"/>
          <p:cNvGrpSpPr/>
          <p:nvPr/>
        </p:nvGrpSpPr>
        <p:grpSpPr>
          <a:xfrm>
            <a:off x="4488345" y="3811754"/>
            <a:ext cx="333505" cy="265904"/>
            <a:chOff x="6883689" y="1840198"/>
            <a:chExt cx="333505" cy="265904"/>
          </a:xfrm>
        </p:grpSpPr>
        <p:sp>
          <p:nvSpPr>
            <p:cNvPr id="36" name="Rectangle 35"/>
            <p:cNvSpPr/>
            <p:nvPr/>
          </p:nvSpPr>
          <p:spPr>
            <a:xfrm>
              <a:off x="6887185" y="1858595"/>
              <a:ext cx="330009" cy="247507"/>
            </a:xfrm>
            <a:prstGeom prst="rect">
              <a:avLst/>
            </a:prstGeom>
            <a:solidFill>
              <a:srgbClr val="3F5378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/>
                <p:cNvSpPr/>
                <p:nvPr/>
              </p:nvSpPr>
              <p:spPr>
                <a:xfrm>
                  <a:off x="6883689" y="1840198"/>
                  <a:ext cx="330010" cy="25808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3689" y="1840198"/>
                  <a:ext cx="330010" cy="25808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oup 37"/>
          <p:cNvGrpSpPr/>
          <p:nvPr/>
        </p:nvGrpSpPr>
        <p:grpSpPr>
          <a:xfrm>
            <a:off x="4946295" y="1888290"/>
            <a:ext cx="340653" cy="254966"/>
            <a:chOff x="5361264" y="3154107"/>
            <a:chExt cx="340653" cy="254966"/>
          </a:xfrm>
        </p:grpSpPr>
        <p:sp>
          <p:nvSpPr>
            <p:cNvPr id="39" name="Rectangle 38"/>
            <p:cNvSpPr/>
            <p:nvPr/>
          </p:nvSpPr>
          <p:spPr>
            <a:xfrm>
              <a:off x="5361264" y="3161566"/>
              <a:ext cx="330009" cy="247507"/>
            </a:xfrm>
            <a:prstGeom prst="rect">
              <a:avLst/>
            </a:prstGeom>
            <a:solidFill>
              <a:srgbClr val="FF9800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/>
                <p:cNvSpPr/>
                <p:nvPr/>
              </p:nvSpPr>
              <p:spPr>
                <a:xfrm>
                  <a:off x="5371907" y="3154107"/>
                  <a:ext cx="330010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1907" y="3154107"/>
                  <a:ext cx="330010" cy="24622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/>
          <p:cNvGrpSpPr/>
          <p:nvPr/>
        </p:nvGrpSpPr>
        <p:grpSpPr>
          <a:xfrm>
            <a:off x="5379506" y="1892019"/>
            <a:ext cx="342457" cy="254966"/>
            <a:chOff x="5358061" y="3524849"/>
            <a:chExt cx="342457" cy="254966"/>
          </a:xfrm>
        </p:grpSpPr>
        <p:sp>
          <p:nvSpPr>
            <p:cNvPr id="42" name="Rectangle 41"/>
            <p:cNvSpPr/>
            <p:nvPr/>
          </p:nvSpPr>
          <p:spPr>
            <a:xfrm>
              <a:off x="5358061" y="3532308"/>
              <a:ext cx="330009" cy="247507"/>
            </a:xfrm>
            <a:prstGeom prst="rect">
              <a:avLst/>
            </a:prstGeom>
            <a:solidFill>
              <a:srgbClr val="FF9800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5370508" y="3524849"/>
                  <a:ext cx="330010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0508" y="3524849"/>
                  <a:ext cx="330010" cy="24622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 43"/>
          <p:cNvGrpSpPr/>
          <p:nvPr/>
        </p:nvGrpSpPr>
        <p:grpSpPr>
          <a:xfrm>
            <a:off x="5826968" y="1892480"/>
            <a:ext cx="336360" cy="254044"/>
            <a:chOff x="5356577" y="3910397"/>
            <a:chExt cx="336360" cy="254044"/>
          </a:xfrm>
        </p:grpSpPr>
        <p:sp>
          <p:nvSpPr>
            <p:cNvPr id="45" name="Rectangle 44"/>
            <p:cNvSpPr/>
            <p:nvPr/>
          </p:nvSpPr>
          <p:spPr>
            <a:xfrm>
              <a:off x="5356577" y="3916934"/>
              <a:ext cx="330009" cy="247507"/>
            </a:xfrm>
            <a:prstGeom prst="rect">
              <a:avLst/>
            </a:prstGeom>
            <a:solidFill>
              <a:srgbClr val="FF9800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5362927" y="3910397"/>
                  <a:ext cx="330010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2927" y="3910397"/>
                  <a:ext cx="330010" cy="2462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/>
          <p:cNvGrpSpPr/>
          <p:nvPr/>
        </p:nvGrpSpPr>
        <p:grpSpPr>
          <a:xfrm>
            <a:off x="6709057" y="1885347"/>
            <a:ext cx="332496" cy="259973"/>
            <a:chOff x="5354090" y="4665100"/>
            <a:chExt cx="332496" cy="259973"/>
          </a:xfrm>
        </p:grpSpPr>
        <p:sp>
          <p:nvSpPr>
            <p:cNvPr id="48" name="Rectangle 47"/>
            <p:cNvSpPr/>
            <p:nvPr/>
          </p:nvSpPr>
          <p:spPr>
            <a:xfrm>
              <a:off x="5354090" y="4677566"/>
              <a:ext cx="330009" cy="247507"/>
            </a:xfrm>
            <a:prstGeom prst="rect">
              <a:avLst/>
            </a:prstGeom>
            <a:solidFill>
              <a:srgbClr val="FF9800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/>
                <p:cNvSpPr/>
                <p:nvPr/>
              </p:nvSpPr>
              <p:spPr>
                <a:xfrm>
                  <a:off x="5356576" y="4665100"/>
                  <a:ext cx="330010" cy="25808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Rectangle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6576" y="4665100"/>
                  <a:ext cx="330010" cy="25808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/>
          <p:cNvGrpSpPr/>
          <p:nvPr/>
        </p:nvGrpSpPr>
        <p:grpSpPr>
          <a:xfrm rot="10800000">
            <a:off x="6274683" y="1996070"/>
            <a:ext cx="323019" cy="46863"/>
            <a:chOff x="6425516" y="1959488"/>
            <a:chExt cx="323019" cy="46863"/>
          </a:xfrm>
        </p:grpSpPr>
        <p:sp>
          <p:nvSpPr>
            <p:cNvPr id="51" name="Oval 50"/>
            <p:cNvSpPr/>
            <p:nvPr/>
          </p:nvSpPr>
          <p:spPr>
            <a:xfrm>
              <a:off x="6425516" y="1959488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Oval 51"/>
            <p:cNvSpPr/>
            <p:nvPr/>
          </p:nvSpPr>
          <p:spPr>
            <a:xfrm>
              <a:off x="6564166" y="1960632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Oval 52"/>
            <p:cNvSpPr/>
            <p:nvPr/>
          </p:nvSpPr>
          <p:spPr>
            <a:xfrm>
              <a:off x="6702816" y="1959488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4" name="Rectangle 53"/>
          <p:cNvSpPr/>
          <p:nvPr/>
        </p:nvSpPr>
        <p:spPr>
          <a:xfrm>
            <a:off x="4946295" y="2255438"/>
            <a:ext cx="330009" cy="24750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4153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Sensitivity Value to each </a:t>
            </a:r>
            <a:r>
              <a:rPr lang="en-US" dirty="0" smtClean="0"/>
              <a:t>Feature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11</a:t>
            </a:r>
            <a:endParaRPr lang="en" dirty="0"/>
          </a:p>
        </p:txBody>
      </p:sp>
      <p:sp>
        <p:nvSpPr>
          <p:cNvPr id="6" name="Oval 5"/>
          <p:cNvSpPr/>
          <p:nvPr/>
        </p:nvSpPr>
        <p:spPr>
          <a:xfrm>
            <a:off x="485335" y="1807029"/>
            <a:ext cx="1463039" cy="1227501"/>
          </a:xfrm>
          <a:prstGeom prst="ellipse">
            <a:avLst/>
          </a:prstGeom>
          <a:solidFill>
            <a:srgbClr val="D98F8F"/>
          </a:solidFill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2410315" y="2679872"/>
            <a:ext cx="233002" cy="2294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262912" y="2143256"/>
            <a:ext cx="233002" cy="2294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693954" y="2483527"/>
            <a:ext cx="233002" cy="2294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1433600" y="2598271"/>
            <a:ext cx="233002" cy="2294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485335" y="3500682"/>
            <a:ext cx="1463039" cy="1237347"/>
          </a:xfrm>
          <a:prstGeom prst="ellipse">
            <a:avLst/>
          </a:prstGeom>
          <a:solidFill>
            <a:srgbClr val="BCD5EA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2410315" y="3234180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379414" y="3668146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895347" y="4268067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1345095" y="4066940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/>
          <p:cNvSpPr txBox="1"/>
          <p:nvPr/>
        </p:nvSpPr>
        <p:spPr>
          <a:xfrm>
            <a:off x="331836" y="1551522"/>
            <a:ext cx="17700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Known Malware Programs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7592" y="3234180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Known Benign Programs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63777" y="2565128"/>
            <a:ext cx="233002" cy="2294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7" name="Group 16"/>
          <p:cNvGrpSpPr/>
          <p:nvPr/>
        </p:nvGrpSpPr>
        <p:grpSpPr>
          <a:xfrm rot="5400000">
            <a:off x="4491996" y="3510757"/>
            <a:ext cx="323019" cy="46863"/>
            <a:chOff x="6425516" y="1959488"/>
            <a:chExt cx="323019" cy="46863"/>
          </a:xfrm>
        </p:grpSpPr>
        <p:sp>
          <p:nvSpPr>
            <p:cNvPr id="21" name="Oval 20"/>
            <p:cNvSpPr/>
            <p:nvPr/>
          </p:nvSpPr>
          <p:spPr>
            <a:xfrm>
              <a:off x="6425516" y="1959488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Oval 21"/>
            <p:cNvSpPr/>
            <p:nvPr/>
          </p:nvSpPr>
          <p:spPr>
            <a:xfrm>
              <a:off x="6564166" y="1960632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Oval 22"/>
            <p:cNvSpPr/>
            <p:nvPr/>
          </p:nvSpPr>
          <p:spPr>
            <a:xfrm>
              <a:off x="6702816" y="1959488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4" name="TextBox 23"/>
          <p:cNvSpPr txBox="1"/>
          <p:nvPr/>
        </p:nvSpPr>
        <p:spPr>
          <a:xfrm rot="16200000">
            <a:off x="2845025" y="2980149"/>
            <a:ext cx="2937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Indicator Programs (High-Level System Calls)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 rot="16200000">
            <a:off x="5812094" y="945959"/>
            <a:ext cx="369332" cy="1544654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Observers (HPC Events)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4488345" y="2250844"/>
            <a:ext cx="330010" cy="259972"/>
            <a:chOff x="5019539" y="1846131"/>
            <a:chExt cx="330010" cy="259972"/>
          </a:xfrm>
        </p:grpSpPr>
        <p:sp>
          <p:nvSpPr>
            <p:cNvPr id="27" name="Rectangle 26"/>
            <p:cNvSpPr/>
            <p:nvPr/>
          </p:nvSpPr>
          <p:spPr>
            <a:xfrm>
              <a:off x="5019539" y="1858596"/>
              <a:ext cx="330009" cy="247507"/>
            </a:xfrm>
            <a:prstGeom prst="rect">
              <a:avLst/>
            </a:prstGeom>
            <a:solidFill>
              <a:srgbClr val="3F5378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/>
                <p:cNvSpPr/>
                <p:nvPr/>
              </p:nvSpPr>
              <p:spPr>
                <a:xfrm>
                  <a:off x="5019539" y="1846131"/>
                  <a:ext cx="330010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9539" y="1846131"/>
                  <a:ext cx="330010" cy="24622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/>
          <p:cNvGrpSpPr/>
          <p:nvPr/>
        </p:nvGrpSpPr>
        <p:grpSpPr>
          <a:xfrm>
            <a:off x="4488345" y="2628455"/>
            <a:ext cx="344344" cy="259972"/>
            <a:chOff x="5488198" y="1846131"/>
            <a:chExt cx="344344" cy="259972"/>
          </a:xfrm>
        </p:grpSpPr>
        <p:sp>
          <p:nvSpPr>
            <p:cNvPr id="30" name="Rectangle 29"/>
            <p:cNvSpPr/>
            <p:nvPr/>
          </p:nvSpPr>
          <p:spPr>
            <a:xfrm>
              <a:off x="5488198" y="1858596"/>
              <a:ext cx="330009" cy="247507"/>
            </a:xfrm>
            <a:prstGeom prst="rect">
              <a:avLst/>
            </a:prstGeom>
            <a:solidFill>
              <a:srgbClr val="3F5378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/>
                <p:cNvSpPr/>
                <p:nvPr/>
              </p:nvSpPr>
              <p:spPr>
                <a:xfrm>
                  <a:off x="5502532" y="1846131"/>
                  <a:ext cx="330010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2532" y="1846131"/>
                  <a:ext cx="330010" cy="24622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/>
          <p:cNvGrpSpPr/>
          <p:nvPr/>
        </p:nvGrpSpPr>
        <p:grpSpPr>
          <a:xfrm>
            <a:off x="4491771" y="2996651"/>
            <a:ext cx="330010" cy="259972"/>
            <a:chOff x="5956856" y="1846130"/>
            <a:chExt cx="330010" cy="259972"/>
          </a:xfrm>
        </p:grpSpPr>
        <p:sp>
          <p:nvSpPr>
            <p:cNvPr id="33" name="Rectangle 32"/>
            <p:cNvSpPr/>
            <p:nvPr/>
          </p:nvSpPr>
          <p:spPr>
            <a:xfrm>
              <a:off x="5956857" y="1858595"/>
              <a:ext cx="330009" cy="247507"/>
            </a:xfrm>
            <a:prstGeom prst="rect">
              <a:avLst/>
            </a:prstGeom>
            <a:solidFill>
              <a:srgbClr val="3F5378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/>
                <p:cNvSpPr/>
                <p:nvPr/>
              </p:nvSpPr>
              <p:spPr>
                <a:xfrm>
                  <a:off x="5956856" y="1846130"/>
                  <a:ext cx="330010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Rectangle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6856" y="1846130"/>
                  <a:ext cx="330010" cy="24622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oup 34"/>
          <p:cNvGrpSpPr/>
          <p:nvPr/>
        </p:nvGrpSpPr>
        <p:grpSpPr>
          <a:xfrm>
            <a:off x="4488345" y="3811754"/>
            <a:ext cx="333505" cy="265904"/>
            <a:chOff x="6883689" y="1840198"/>
            <a:chExt cx="333505" cy="265904"/>
          </a:xfrm>
        </p:grpSpPr>
        <p:sp>
          <p:nvSpPr>
            <p:cNvPr id="36" name="Rectangle 35"/>
            <p:cNvSpPr/>
            <p:nvPr/>
          </p:nvSpPr>
          <p:spPr>
            <a:xfrm>
              <a:off x="6887185" y="1858595"/>
              <a:ext cx="330009" cy="247507"/>
            </a:xfrm>
            <a:prstGeom prst="rect">
              <a:avLst/>
            </a:prstGeom>
            <a:solidFill>
              <a:srgbClr val="3F5378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/>
                <p:cNvSpPr/>
                <p:nvPr/>
              </p:nvSpPr>
              <p:spPr>
                <a:xfrm>
                  <a:off x="6883689" y="1840198"/>
                  <a:ext cx="330010" cy="25808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3689" y="1840198"/>
                  <a:ext cx="330010" cy="25808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oup 37"/>
          <p:cNvGrpSpPr/>
          <p:nvPr/>
        </p:nvGrpSpPr>
        <p:grpSpPr>
          <a:xfrm>
            <a:off x="4946295" y="1888290"/>
            <a:ext cx="340653" cy="254966"/>
            <a:chOff x="5361264" y="3154107"/>
            <a:chExt cx="340653" cy="254966"/>
          </a:xfrm>
        </p:grpSpPr>
        <p:sp>
          <p:nvSpPr>
            <p:cNvPr id="39" name="Rectangle 38"/>
            <p:cNvSpPr/>
            <p:nvPr/>
          </p:nvSpPr>
          <p:spPr>
            <a:xfrm>
              <a:off x="5361264" y="3161566"/>
              <a:ext cx="330009" cy="247507"/>
            </a:xfrm>
            <a:prstGeom prst="rect">
              <a:avLst/>
            </a:prstGeom>
            <a:solidFill>
              <a:srgbClr val="FF9800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/>
                <p:cNvSpPr/>
                <p:nvPr/>
              </p:nvSpPr>
              <p:spPr>
                <a:xfrm>
                  <a:off x="5371907" y="3154107"/>
                  <a:ext cx="330010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1907" y="3154107"/>
                  <a:ext cx="330010" cy="24622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/>
          <p:cNvGrpSpPr/>
          <p:nvPr/>
        </p:nvGrpSpPr>
        <p:grpSpPr>
          <a:xfrm>
            <a:off x="5379506" y="1892019"/>
            <a:ext cx="342457" cy="254966"/>
            <a:chOff x="5358061" y="3524849"/>
            <a:chExt cx="342457" cy="254966"/>
          </a:xfrm>
        </p:grpSpPr>
        <p:sp>
          <p:nvSpPr>
            <p:cNvPr id="42" name="Rectangle 41"/>
            <p:cNvSpPr/>
            <p:nvPr/>
          </p:nvSpPr>
          <p:spPr>
            <a:xfrm>
              <a:off x="5358061" y="3532308"/>
              <a:ext cx="330009" cy="247507"/>
            </a:xfrm>
            <a:prstGeom prst="rect">
              <a:avLst/>
            </a:prstGeom>
            <a:solidFill>
              <a:srgbClr val="FF9800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5370508" y="3524849"/>
                  <a:ext cx="330010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0508" y="3524849"/>
                  <a:ext cx="330010" cy="24622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 43"/>
          <p:cNvGrpSpPr/>
          <p:nvPr/>
        </p:nvGrpSpPr>
        <p:grpSpPr>
          <a:xfrm>
            <a:off x="5826968" y="1892480"/>
            <a:ext cx="336360" cy="254044"/>
            <a:chOff x="5356577" y="3910397"/>
            <a:chExt cx="336360" cy="254044"/>
          </a:xfrm>
        </p:grpSpPr>
        <p:sp>
          <p:nvSpPr>
            <p:cNvPr id="45" name="Rectangle 44"/>
            <p:cNvSpPr/>
            <p:nvPr/>
          </p:nvSpPr>
          <p:spPr>
            <a:xfrm>
              <a:off x="5356577" y="3916934"/>
              <a:ext cx="330009" cy="247507"/>
            </a:xfrm>
            <a:prstGeom prst="rect">
              <a:avLst/>
            </a:prstGeom>
            <a:solidFill>
              <a:srgbClr val="FF9800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5362927" y="3910397"/>
                  <a:ext cx="330010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2927" y="3910397"/>
                  <a:ext cx="330010" cy="2462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/>
          <p:cNvGrpSpPr/>
          <p:nvPr/>
        </p:nvGrpSpPr>
        <p:grpSpPr>
          <a:xfrm>
            <a:off x="6709057" y="1885347"/>
            <a:ext cx="332496" cy="259973"/>
            <a:chOff x="5354090" y="4665100"/>
            <a:chExt cx="332496" cy="259973"/>
          </a:xfrm>
        </p:grpSpPr>
        <p:sp>
          <p:nvSpPr>
            <p:cNvPr id="48" name="Rectangle 47"/>
            <p:cNvSpPr/>
            <p:nvPr/>
          </p:nvSpPr>
          <p:spPr>
            <a:xfrm>
              <a:off x="5354090" y="4677566"/>
              <a:ext cx="330009" cy="247507"/>
            </a:xfrm>
            <a:prstGeom prst="rect">
              <a:avLst/>
            </a:prstGeom>
            <a:solidFill>
              <a:srgbClr val="FF9800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/>
                <p:cNvSpPr/>
                <p:nvPr/>
              </p:nvSpPr>
              <p:spPr>
                <a:xfrm>
                  <a:off x="5356576" y="4665100"/>
                  <a:ext cx="330010" cy="25808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Rectangle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6576" y="4665100"/>
                  <a:ext cx="330010" cy="25808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/>
          <p:cNvGrpSpPr/>
          <p:nvPr/>
        </p:nvGrpSpPr>
        <p:grpSpPr>
          <a:xfrm rot="10800000">
            <a:off x="6274683" y="1996070"/>
            <a:ext cx="323019" cy="46863"/>
            <a:chOff x="6425516" y="1959488"/>
            <a:chExt cx="323019" cy="46863"/>
          </a:xfrm>
        </p:grpSpPr>
        <p:sp>
          <p:nvSpPr>
            <p:cNvPr id="51" name="Oval 50"/>
            <p:cNvSpPr/>
            <p:nvPr/>
          </p:nvSpPr>
          <p:spPr>
            <a:xfrm>
              <a:off x="6425516" y="1959488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Oval 51"/>
            <p:cNvSpPr/>
            <p:nvPr/>
          </p:nvSpPr>
          <p:spPr>
            <a:xfrm>
              <a:off x="6564166" y="1960632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Oval 52"/>
            <p:cNvSpPr/>
            <p:nvPr/>
          </p:nvSpPr>
          <p:spPr>
            <a:xfrm>
              <a:off x="6702816" y="1959488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4" name="Rectangle 53"/>
          <p:cNvSpPr/>
          <p:nvPr/>
        </p:nvSpPr>
        <p:spPr>
          <a:xfrm>
            <a:off x="4946295" y="2255438"/>
            <a:ext cx="330009" cy="24750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5" name="Freeform 54"/>
          <p:cNvSpPr/>
          <p:nvPr/>
        </p:nvSpPr>
        <p:spPr>
          <a:xfrm>
            <a:off x="3230076" y="2633238"/>
            <a:ext cx="520505" cy="928524"/>
          </a:xfrm>
          <a:custGeom>
            <a:avLst/>
            <a:gdLst>
              <a:gd name="connsiteX0" fmla="*/ 0 w 520505"/>
              <a:gd name="connsiteY0" fmla="*/ 928524 h 928524"/>
              <a:gd name="connsiteX1" fmla="*/ 239151 w 520505"/>
              <a:gd name="connsiteY1" fmla="*/ 56 h 928524"/>
              <a:gd name="connsiteX2" fmla="*/ 520505 w 520505"/>
              <a:gd name="connsiteY2" fmla="*/ 893354 h 928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0505" h="928524">
                <a:moveTo>
                  <a:pt x="0" y="928524"/>
                </a:moveTo>
                <a:cubicBezTo>
                  <a:pt x="76200" y="467221"/>
                  <a:pt x="152400" y="5918"/>
                  <a:pt x="239151" y="56"/>
                </a:cubicBezTo>
                <a:cubicBezTo>
                  <a:pt x="325902" y="-5806"/>
                  <a:pt x="423203" y="443774"/>
                  <a:pt x="520505" y="893354"/>
                </a:cubicBezTo>
              </a:path>
            </a:pathLst>
          </a:custGeom>
          <a:solidFill>
            <a:srgbClr val="3A81BA"/>
          </a:solidFill>
          <a:ln>
            <a:solidFill>
              <a:srgbClr val="285D8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Freeform 55"/>
          <p:cNvSpPr/>
          <p:nvPr/>
        </p:nvSpPr>
        <p:spPr>
          <a:xfrm>
            <a:off x="2847024" y="2654387"/>
            <a:ext cx="520505" cy="928524"/>
          </a:xfrm>
          <a:custGeom>
            <a:avLst/>
            <a:gdLst>
              <a:gd name="connsiteX0" fmla="*/ 0 w 520505"/>
              <a:gd name="connsiteY0" fmla="*/ 928524 h 928524"/>
              <a:gd name="connsiteX1" fmla="*/ 239151 w 520505"/>
              <a:gd name="connsiteY1" fmla="*/ 56 h 928524"/>
              <a:gd name="connsiteX2" fmla="*/ 520505 w 520505"/>
              <a:gd name="connsiteY2" fmla="*/ 893354 h 928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0505" h="928524">
                <a:moveTo>
                  <a:pt x="0" y="928524"/>
                </a:moveTo>
                <a:cubicBezTo>
                  <a:pt x="76200" y="467221"/>
                  <a:pt x="152400" y="5918"/>
                  <a:pt x="239151" y="56"/>
                </a:cubicBezTo>
                <a:cubicBezTo>
                  <a:pt x="325902" y="-5806"/>
                  <a:pt x="423203" y="443774"/>
                  <a:pt x="520505" y="893354"/>
                </a:cubicBezTo>
              </a:path>
            </a:pathLst>
          </a:custGeom>
          <a:solidFill>
            <a:srgbClr val="963334"/>
          </a:solidFill>
          <a:ln>
            <a:solidFill>
              <a:srgbClr val="6D2323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TextBox 56"/>
          <p:cNvSpPr txBox="1"/>
          <p:nvPr/>
        </p:nvSpPr>
        <p:spPr>
          <a:xfrm>
            <a:off x="4946294" y="2255438"/>
            <a:ext cx="3300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 smtClean="0">
                <a:latin typeface="Roboto Condensed" panose="020B0604020202020204" charset="0"/>
                <a:ea typeface="Roboto Condensed" panose="020B0604020202020204" charset="0"/>
              </a:rPr>
              <a:t>+1</a:t>
            </a:r>
            <a:endParaRPr lang="en-IN" sz="10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76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Sensitivity Value to each </a:t>
            </a:r>
            <a:r>
              <a:rPr lang="en-US" dirty="0" smtClean="0"/>
              <a:t>Feature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11</a:t>
            </a:r>
            <a:endParaRPr lang="en" dirty="0"/>
          </a:p>
        </p:txBody>
      </p:sp>
      <p:sp>
        <p:nvSpPr>
          <p:cNvPr id="6" name="Oval 5"/>
          <p:cNvSpPr/>
          <p:nvPr/>
        </p:nvSpPr>
        <p:spPr>
          <a:xfrm>
            <a:off x="485335" y="1807029"/>
            <a:ext cx="1463039" cy="1227501"/>
          </a:xfrm>
          <a:prstGeom prst="ellipse">
            <a:avLst/>
          </a:prstGeom>
          <a:solidFill>
            <a:srgbClr val="D98F8F"/>
          </a:solidFill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2410315" y="2679872"/>
            <a:ext cx="233002" cy="2294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262912" y="2143256"/>
            <a:ext cx="233002" cy="2294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693954" y="2483527"/>
            <a:ext cx="233002" cy="2294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1433600" y="2598271"/>
            <a:ext cx="233002" cy="2294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485335" y="3500682"/>
            <a:ext cx="1463039" cy="1237347"/>
          </a:xfrm>
          <a:prstGeom prst="ellipse">
            <a:avLst/>
          </a:prstGeom>
          <a:solidFill>
            <a:srgbClr val="BCD5EA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2410315" y="3234180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379414" y="3668146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895347" y="4268067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1345095" y="4066940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/>
          <p:cNvSpPr txBox="1"/>
          <p:nvPr/>
        </p:nvSpPr>
        <p:spPr>
          <a:xfrm>
            <a:off x="331836" y="1551522"/>
            <a:ext cx="17700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Known Malware Programs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7592" y="3234180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Known Benign Programs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63777" y="2565128"/>
            <a:ext cx="233002" cy="2294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7" name="Group 16"/>
          <p:cNvGrpSpPr/>
          <p:nvPr/>
        </p:nvGrpSpPr>
        <p:grpSpPr>
          <a:xfrm rot="5400000">
            <a:off x="4491996" y="3510757"/>
            <a:ext cx="323019" cy="46863"/>
            <a:chOff x="6425516" y="1959488"/>
            <a:chExt cx="323019" cy="46863"/>
          </a:xfrm>
        </p:grpSpPr>
        <p:sp>
          <p:nvSpPr>
            <p:cNvPr id="21" name="Oval 20"/>
            <p:cNvSpPr/>
            <p:nvPr/>
          </p:nvSpPr>
          <p:spPr>
            <a:xfrm>
              <a:off x="6425516" y="1959488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Oval 21"/>
            <p:cNvSpPr/>
            <p:nvPr/>
          </p:nvSpPr>
          <p:spPr>
            <a:xfrm>
              <a:off x="6564166" y="1960632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Oval 22"/>
            <p:cNvSpPr/>
            <p:nvPr/>
          </p:nvSpPr>
          <p:spPr>
            <a:xfrm>
              <a:off x="6702816" y="1959488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4" name="TextBox 23"/>
          <p:cNvSpPr txBox="1"/>
          <p:nvPr/>
        </p:nvSpPr>
        <p:spPr>
          <a:xfrm rot="16200000">
            <a:off x="2845025" y="2980149"/>
            <a:ext cx="2937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Indicator Programs (High-Level System Calls)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 rot="16200000">
            <a:off x="5812094" y="945959"/>
            <a:ext cx="369332" cy="1544654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Observers (HPC Events)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4488345" y="2250844"/>
            <a:ext cx="330010" cy="259972"/>
            <a:chOff x="5019539" y="1846131"/>
            <a:chExt cx="330010" cy="259972"/>
          </a:xfrm>
        </p:grpSpPr>
        <p:sp>
          <p:nvSpPr>
            <p:cNvPr id="27" name="Rectangle 26"/>
            <p:cNvSpPr/>
            <p:nvPr/>
          </p:nvSpPr>
          <p:spPr>
            <a:xfrm>
              <a:off x="5019539" y="1858596"/>
              <a:ext cx="330009" cy="247507"/>
            </a:xfrm>
            <a:prstGeom prst="rect">
              <a:avLst/>
            </a:prstGeom>
            <a:solidFill>
              <a:srgbClr val="3F5378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/>
                <p:cNvSpPr/>
                <p:nvPr/>
              </p:nvSpPr>
              <p:spPr>
                <a:xfrm>
                  <a:off x="5019539" y="1846131"/>
                  <a:ext cx="330010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9539" y="1846131"/>
                  <a:ext cx="330010" cy="24622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/>
          <p:cNvGrpSpPr/>
          <p:nvPr/>
        </p:nvGrpSpPr>
        <p:grpSpPr>
          <a:xfrm>
            <a:off x="4488345" y="2628455"/>
            <a:ext cx="344344" cy="259972"/>
            <a:chOff x="5488198" y="1846131"/>
            <a:chExt cx="344344" cy="259972"/>
          </a:xfrm>
        </p:grpSpPr>
        <p:sp>
          <p:nvSpPr>
            <p:cNvPr id="30" name="Rectangle 29"/>
            <p:cNvSpPr/>
            <p:nvPr/>
          </p:nvSpPr>
          <p:spPr>
            <a:xfrm>
              <a:off x="5488198" y="1858596"/>
              <a:ext cx="330009" cy="247507"/>
            </a:xfrm>
            <a:prstGeom prst="rect">
              <a:avLst/>
            </a:prstGeom>
            <a:solidFill>
              <a:srgbClr val="3F5378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/>
                <p:cNvSpPr/>
                <p:nvPr/>
              </p:nvSpPr>
              <p:spPr>
                <a:xfrm>
                  <a:off x="5502532" y="1846131"/>
                  <a:ext cx="330010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2532" y="1846131"/>
                  <a:ext cx="330010" cy="24622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/>
          <p:cNvGrpSpPr/>
          <p:nvPr/>
        </p:nvGrpSpPr>
        <p:grpSpPr>
          <a:xfrm>
            <a:off x="4491771" y="2996651"/>
            <a:ext cx="330010" cy="259972"/>
            <a:chOff x="5956856" y="1846130"/>
            <a:chExt cx="330010" cy="259972"/>
          </a:xfrm>
        </p:grpSpPr>
        <p:sp>
          <p:nvSpPr>
            <p:cNvPr id="33" name="Rectangle 32"/>
            <p:cNvSpPr/>
            <p:nvPr/>
          </p:nvSpPr>
          <p:spPr>
            <a:xfrm>
              <a:off x="5956857" y="1858595"/>
              <a:ext cx="330009" cy="247507"/>
            </a:xfrm>
            <a:prstGeom prst="rect">
              <a:avLst/>
            </a:prstGeom>
            <a:solidFill>
              <a:srgbClr val="3F5378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/>
                <p:cNvSpPr/>
                <p:nvPr/>
              </p:nvSpPr>
              <p:spPr>
                <a:xfrm>
                  <a:off x="5956856" y="1846130"/>
                  <a:ext cx="330010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Rectangle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6856" y="1846130"/>
                  <a:ext cx="330010" cy="24622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oup 34"/>
          <p:cNvGrpSpPr/>
          <p:nvPr/>
        </p:nvGrpSpPr>
        <p:grpSpPr>
          <a:xfrm>
            <a:off x="4488345" y="3811754"/>
            <a:ext cx="333505" cy="265904"/>
            <a:chOff x="6883689" y="1840198"/>
            <a:chExt cx="333505" cy="265904"/>
          </a:xfrm>
        </p:grpSpPr>
        <p:sp>
          <p:nvSpPr>
            <p:cNvPr id="36" name="Rectangle 35"/>
            <p:cNvSpPr/>
            <p:nvPr/>
          </p:nvSpPr>
          <p:spPr>
            <a:xfrm>
              <a:off x="6887185" y="1858595"/>
              <a:ext cx="330009" cy="247507"/>
            </a:xfrm>
            <a:prstGeom prst="rect">
              <a:avLst/>
            </a:prstGeom>
            <a:solidFill>
              <a:srgbClr val="3F5378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/>
                <p:cNvSpPr/>
                <p:nvPr/>
              </p:nvSpPr>
              <p:spPr>
                <a:xfrm>
                  <a:off x="6883689" y="1840198"/>
                  <a:ext cx="330010" cy="25808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3689" y="1840198"/>
                  <a:ext cx="330010" cy="25808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oup 37"/>
          <p:cNvGrpSpPr/>
          <p:nvPr/>
        </p:nvGrpSpPr>
        <p:grpSpPr>
          <a:xfrm>
            <a:off x="4946295" y="1888290"/>
            <a:ext cx="340653" cy="254966"/>
            <a:chOff x="5361264" y="3154107"/>
            <a:chExt cx="340653" cy="254966"/>
          </a:xfrm>
        </p:grpSpPr>
        <p:sp>
          <p:nvSpPr>
            <p:cNvPr id="39" name="Rectangle 38"/>
            <p:cNvSpPr/>
            <p:nvPr/>
          </p:nvSpPr>
          <p:spPr>
            <a:xfrm>
              <a:off x="5361264" y="3161566"/>
              <a:ext cx="330009" cy="247507"/>
            </a:xfrm>
            <a:prstGeom prst="rect">
              <a:avLst/>
            </a:prstGeom>
            <a:solidFill>
              <a:srgbClr val="FF9800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/>
                <p:cNvSpPr/>
                <p:nvPr/>
              </p:nvSpPr>
              <p:spPr>
                <a:xfrm>
                  <a:off x="5371907" y="3154107"/>
                  <a:ext cx="330010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1907" y="3154107"/>
                  <a:ext cx="330010" cy="24622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/>
          <p:cNvGrpSpPr/>
          <p:nvPr/>
        </p:nvGrpSpPr>
        <p:grpSpPr>
          <a:xfrm>
            <a:off x="5379506" y="1892019"/>
            <a:ext cx="342457" cy="254966"/>
            <a:chOff x="5358061" y="3524849"/>
            <a:chExt cx="342457" cy="254966"/>
          </a:xfrm>
        </p:grpSpPr>
        <p:sp>
          <p:nvSpPr>
            <p:cNvPr id="42" name="Rectangle 41"/>
            <p:cNvSpPr/>
            <p:nvPr/>
          </p:nvSpPr>
          <p:spPr>
            <a:xfrm>
              <a:off x="5358061" y="3532308"/>
              <a:ext cx="330009" cy="247507"/>
            </a:xfrm>
            <a:prstGeom prst="rect">
              <a:avLst/>
            </a:prstGeom>
            <a:solidFill>
              <a:srgbClr val="FF9800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5370508" y="3524849"/>
                  <a:ext cx="330010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0508" y="3524849"/>
                  <a:ext cx="330010" cy="24622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 43"/>
          <p:cNvGrpSpPr/>
          <p:nvPr/>
        </p:nvGrpSpPr>
        <p:grpSpPr>
          <a:xfrm>
            <a:off x="5826968" y="1892480"/>
            <a:ext cx="336360" cy="254044"/>
            <a:chOff x="5356577" y="3910397"/>
            <a:chExt cx="336360" cy="254044"/>
          </a:xfrm>
        </p:grpSpPr>
        <p:sp>
          <p:nvSpPr>
            <p:cNvPr id="45" name="Rectangle 44"/>
            <p:cNvSpPr/>
            <p:nvPr/>
          </p:nvSpPr>
          <p:spPr>
            <a:xfrm>
              <a:off x="5356577" y="3916934"/>
              <a:ext cx="330009" cy="247507"/>
            </a:xfrm>
            <a:prstGeom prst="rect">
              <a:avLst/>
            </a:prstGeom>
            <a:solidFill>
              <a:srgbClr val="FF9800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5362927" y="3910397"/>
                  <a:ext cx="330010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2927" y="3910397"/>
                  <a:ext cx="330010" cy="2462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/>
          <p:cNvGrpSpPr/>
          <p:nvPr/>
        </p:nvGrpSpPr>
        <p:grpSpPr>
          <a:xfrm>
            <a:off x="6709057" y="1885347"/>
            <a:ext cx="332496" cy="259973"/>
            <a:chOff x="5354090" y="4665100"/>
            <a:chExt cx="332496" cy="259973"/>
          </a:xfrm>
        </p:grpSpPr>
        <p:sp>
          <p:nvSpPr>
            <p:cNvPr id="48" name="Rectangle 47"/>
            <p:cNvSpPr/>
            <p:nvPr/>
          </p:nvSpPr>
          <p:spPr>
            <a:xfrm>
              <a:off x="5354090" y="4677566"/>
              <a:ext cx="330009" cy="247507"/>
            </a:xfrm>
            <a:prstGeom prst="rect">
              <a:avLst/>
            </a:prstGeom>
            <a:solidFill>
              <a:srgbClr val="FF9800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/>
                <p:cNvSpPr/>
                <p:nvPr/>
              </p:nvSpPr>
              <p:spPr>
                <a:xfrm>
                  <a:off x="5356576" y="4665100"/>
                  <a:ext cx="330010" cy="25808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Rectangle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6576" y="4665100"/>
                  <a:ext cx="330010" cy="25808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/>
          <p:cNvGrpSpPr/>
          <p:nvPr/>
        </p:nvGrpSpPr>
        <p:grpSpPr>
          <a:xfrm rot="10800000">
            <a:off x="6274683" y="1996070"/>
            <a:ext cx="323019" cy="46863"/>
            <a:chOff x="6425516" y="1959488"/>
            <a:chExt cx="323019" cy="46863"/>
          </a:xfrm>
        </p:grpSpPr>
        <p:sp>
          <p:nvSpPr>
            <p:cNvPr id="51" name="Oval 50"/>
            <p:cNvSpPr/>
            <p:nvPr/>
          </p:nvSpPr>
          <p:spPr>
            <a:xfrm>
              <a:off x="6425516" y="1959488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Oval 51"/>
            <p:cNvSpPr/>
            <p:nvPr/>
          </p:nvSpPr>
          <p:spPr>
            <a:xfrm>
              <a:off x="6564166" y="1960632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Oval 52"/>
            <p:cNvSpPr/>
            <p:nvPr/>
          </p:nvSpPr>
          <p:spPr>
            <a:xfrm>
              <a:off x="6702816" y="1959488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4" name="Rectangle 53"/>
          <p:cNvSpPr/>
          <p:nvPr/>
        </p:nvSpPr>
        <p:spPr>
          <a:xfrm>
            <a:off x="4946295" y="2255438"/>
            <a:ext cx="330009" cy="24750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/>
          <p:cNvSpPr txBox="1"/>
          <p:nvPr/>
        </p:nvSpPr>
        <p:spPr>
          <a:xfrm>
            <a:off x="4946294" y="2255438"/>
            <a:ext cx="3300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 smtClean="0">
                <a:latin typeface="Roboto Condensed" panose="020B0604020202020204" charset="0"/>
                <a:ea typeface="Roboto Condensed" panose="020B0604020202020204" charset="0"/>
              </a:rPr>
              <a:t>+1</a:t>
            </a:r>
            <a:endParaRPr lang="en-IN" sz="10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833318" y="2996651"/>
            <a:ext cx="330009" cy="24750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77572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Sensitivity Value to each </a:t>
            </a:r>
            <a:r>
              <a:rPr lang="en-US" dirty="0" smtClean="0"/>
              <a:t>Feature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11</a:t>
            </a:r>
            <a:endParaRPr lang="en" dirty="0"/>
          </a:p>
        </p:txBody>
      </p:sp>
      <p:sp>
        <p:nvSpPr>
          <p:cNvPr id="6" name="Oval 5"/>
          <p:cNvSpPr/>
          <p:nvPr/>
        </p:nvSpPr>
        <p:spPr>
          <a:xfrm>
            <a:off x="485335" y="1807029"/>
            <a:ext cx="1463039" cy="1227501"/>
          </a:xfrm>
          <a:prstGeom prst="ellipse">
            <a:avLst/>
          </a:prstGeom>
          <a:solidFill>
            <a:srgbClr val="D98F8F"/>
          </a:solidFill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2410315" y="2679872"/>
            <a:ext cx="233002" cy="2294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262912" y="2143256"/>
            <a:ext cx="233002" cy="2294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693954" y="2483527"/>
            <a:ext cx="233002" cy="2294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1433600" y="2598271"/>
            <a:ext cx="233002" cy="2294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485335" y="3500682"/>
            <a:ext cx="1463039" cy="1237347"/>
          </a:xfrm>
          <a:prstGeom prst="ellipse">
            <a:avLst/>
          </a:prstGeom>
          <a:solidFill>
            <a:srgbClr val="BCD5EA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11"/>
          <p:cNvSpPr/>
          <p:nvPr/>
        </p:nvSpPr>
        <p:spPr>
          <a:xfrm>
            <a:off x="2410315" y="3234180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379414" y="3668146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895347" y="4268067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1345095" y="4066940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/>
          <p:cNvSpPr txBox="1"/>
          <p:nvPr/>
        </p:nvSpPr>
        <p:spPr>
          <a:xfrm>
            <a:off x="331836" y="1551522"/>
            <a:ext cx="17700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Known Malware Programs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7592" y="3234180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Known Benign Programs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63777" y="2565128"/>
            <a:ext cx="233002" cy="2294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7" name="Group 16"/>
          <p:cNvGrpSpPr/>
          <p:nvPr/>
        </p:nvGrpSpPr>
        <p:grpSpPr>
          <a:xfrm rot="5400000">
            <a:off x="4491996" y="3510757"/>
            <a:ext cx="323019" cy="46863"/>
            <a:chOff x="6425516" y="1959488"/>
            <a:chExt cx="323019" cy="46863"/>
          </a:xfrm>
        </p:grpSpPr>
        <p:sp>
          <p:nvSpPr>
            <p:cNvPr id="21" name="Oval 20"/>
            <p:cNvSpPr/>
            <p:nvPr/>
          </p:nvSpPr>
          <p:spPr>
            <a:xfrm>
              <a:off x="6425516" y="1959488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2" name="Oval 21"/>
            <p:cNvSpPr/>
            <p:nvPr/>
          </p:nvSpPr>
          <p:spPr>
            <a:xfrm>
              <a:off x="6564166" y="1960632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Oval 22"/>
            <p:cNvSpPr/>
            <p:nvPr/>
          </p:nvSpPr>
          <p:spPr>
            <a:xfrm>
              <a:off x="6702816" y="1959488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4" name="TextBox 23"/>
          <p:cNvSpPr txBox="1"/>
          <p:nvPr/>
        </p:nvSpPr>
        <p:spPr>
          <a:xfrm rot="16200000">
            <a:off x="2845025" y="2980149"/>
            <a:ext cx="2937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Indicator Programs (High-Level System Calls)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 rot="16200000">
            <a:off x="5812094" y="945959"/>
            <a:ext cx="369332" cy="1544654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Observers (HPC Events)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4488345" y="2250844"/>
            <a:ext cx="330010" cy="259972"/>
            <a:chOff x="5019539" y="1846131"/>
            <a:chExt cx="330010" cy="259972"/>
          </a:xfrm>
        </p:grpSpPr>
        <p:sp>
          <p:nvSpPr>
            <p:cNvPr id="27" name="Rectangle 26"/>
            <p:cNvSpPr/>
            <p:nvPr/>
          </p:nvSpPr>
          <p:spPr>
            <a:xfrm>
              <a:off x="5019539" y="1858596"/>
              <a:ext cx="330009" cy="247507"/>
            </a:xfrm>
            <a:prstGeom prst="rect">
              <a:avLst/>
            </a:prstGeom>
            <a:solidFill>
              <a:srgbClr val="3F5378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ectangle 27"/>
                <p:cNvSpPr/>
                <p:nvPr/>
              </p:nvSpPr>
              <p:spPr>
                <a:xfrm>
                  <a:off x="5019539" y="1846131"/>
                  <a:ext cx="330010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Rectangle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9539" y="1846131"/>
                  <a:ext cx="330010" cy="24622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Group 28"/>
          <p:cNvGrpSpPr/>
          <p:nvPr/>
        </p:nvGrpSpPr>
        <p:grpSpPr>
          <a:xfrm>
            <a:off x="4488345" y="2628455"/>
            <a:ext cx="344344" cy="259972"/>
            <a:chOff x="5488198" y="1846131"/>
            <a:chExt cx="344344" cy="259972"/>
          </a:xfrm>
        </p:grpSpPr>
        <p:sp>
          <p:nvSpPr>
            <p:cNvPr id="30" name="Rectangle 29"/>
            <p:cNvSpPr/>
            <p:nvPr/>
          </p:nvSpPr>
          <p:spPr>
            <a:xfrm>
              <a:off x="5488198" y="1858596"/>
              <a:ext cx="330009" cy="247507"/>
            </a:xfrm>
            <a:prstGeom prst="rect">
              <a:avLst/>
            </a:prstGeom>
            <a:solidFill>
              <a:srgbClr val="3F5378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/>
                <p:cNvSpPr/>
                <p:nvPr/>
              </p:nvSpPr>
              <p:spPr>
                <a:xfrm>
                  <a:off x="5502532" y="1846131"/>
                  <a:ext cx="330010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2532" y="1846131"/>
                  <a:ext cx="330010" cy="24622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/>
          <p:cNvGrpSpPr/>
          <p:nvPr/>
        </p:nvGrpSpPr>
        <p:grpSpPr>
          <a:xfrm>
            <a:off x="4491771" y="2996651"/>
            <a:ext cx="330010" cy="259972"/>
            <a:chOff x="5956856" y="1846130"/>
            <a:chExt cx="330010" cy="259972"/>
          </a:xfrm>
        </p:grpSpPr>
        <p:sp>
          <p:nvSpPr>
            <p:cNvPr id="33" name="Rectangle 32"/>
            <p:cNvSpPr/>
            <p:nvPr/>
          </p:nvSpPr>
          <p:spPr>
            <a:xfrm>
              <a:off x="5956857" y="1858595"/>
              <a:ext cx="330009" cy="247507"/>
            </a:xfrm>
            <a:prstGeom prst="rect">
              <a:avLst/>
            </a:prstGeom>
            <a:solidFill>
              <a:srgbClr val="3F5378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/>
                <p:cNvSpPr/>
                <p:nvPr/>
              </p:nvSpPr>
              <p:spPr>
                <a:xfrm>
                  <a:off x="5956856" y="1846130"/>
                  <a:ext cx="330010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Rectangle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6856" y="1846130"/>
                  <a:ext cx="330010" cy="24622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Group 34"/>
          <p:cNvGrpSpPr/>
          <p:nvPr/>
        </p:nvGrpSpPr>
        <p:grpSpPr>
          <a:xfrm>
            <a:off x="4488345" y="3811754"/>
            <a:ext cx="333505" cy="265904"/>
            <a:chOff x="6883689" y="1840198"/>
            <a:chExt cx="333505" cy="265904"/>
          </a:xfrm>
        </p:grpSpPr>
        <p:sp>
          <p:nvSpPr>
            <p:cNvPr id="36" name="Rectangle 35"/>
            <p:cNvSpPr/>
            <p:nvPr/>
          </p:nvSpPr>
          <p:spPr>
            <a:xfrm>
              <a:off x="6887185" y="1858595"/>
              <a:ext cx="330009" cy="247507"/>
            </a:xfrm>
            <a:prstGeom prst="rect">
              <a:avLst/>
            </a:prstGeom>
            <a:solidFill>
              <a:srgbClr val="3F5378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/>
                <p:cNvSpPr/>
                <p:nvPr/>
              </p:nvSpPr>
              <p:spPr>
                <a:xfrm>
                  <a:off x="6883689" y="1840198"/>
                  <a:ext cx="330010" cy="25808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Rectangle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3689" y="1840198"/>
                  <a:ext cx="330010" cy="258084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Group 37"/>
          <p:cNvGrpSpPr/>
          <p:nvPr/>
        </p:nvGrpSpPr>
        <p:grpSpPr>
          <a:xfrm>
            <a:off x="4946295" y="1888290"/>
            <a:ext cx="340653" cy="254966"/>
            <a:chOff x="5361264" y="3154107"/>
            <a:chExt cx="340653" cy="254966"/>
          </a:xfrm>
        </p:grpSpPr>
        <p:sp>
          <p:nvSpPr>
            <p:cNvPr id="39" name="Rectangle 38"/>
            <p:cNvSpPr/>
            <p:nvPr/>
          </p:nvSpPr>
          <p:spPr>
            <a:xfrm>
              <a:off x="5361264" y="3161566"/>
              <a:ext cx="330009" cy="247507"/>
            </a:xfrm>
            <a:prstGeom prst="rect">
              <a:avLst/>
            </a:prstGeom>
            <a:solidFill>
              <a:srgbClr val="FF9800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39"/>
                <p:cNvSpPr/>
                <p:nvPr/>
              </p:nvSpPr>
              <p:spPr>
                <a:xfrm>
                  <a:off x="5371907" y="3154107"/>
                  <a:ext cx="330010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Rectangle 3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1907" y="3154107"/>
                  <a:ext cx="330010" cy="24622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/>
          <p:cNvGrpSpPr/>
          <p:nvPr/>
        </p:nvGrpSpPr>
        <p:grpSpPr>
          <a:xfrm>
            <a:off x="5379506" y="1892019"/>
            <a:ext cx="342457" cy="254966"/>
            <a:chOff x="5358061" y="3524849"/>
            <a:chExt cx="342457" cy="254966"/>
          </a:xfrm>
        </p:grpSpPr>
        <p:sp>
          <p:nvSpPr>
            <p:cNvPr id="42" name="Rectangle 41"/>
            <p:cNvSpPr/>
            <p:nvPr/>
          </p:nvSpPr>
          <p:spPr>
            <a:xfrm>
              <a:off x="5358061" y="3532308"/>
              <a:ext cx="330009" cy="247507"/>
            </a:xfrm>
            <a:prstGeom prst="rect">
              <a:avLst/>
            </a:prstGeom>
            <a:solidFill>
              <a:srgbClr val="FF9800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5370508" y="3524849"/>
                  <a:ext cx="330010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0508" y="3524849"/>
                  <a:ext cx="330010" cy="24622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Group 43"/>
          <p:cNvGrpSpPr/>
          <p:nvPr/>
        </p:nvGrpSpPr>
        <p:grpSpPr>
          <a:xfrm>
            <a:off x="5826968" y="1892480"/>
            <a:ext cx="336360" cy="254044"/>
            <a:chOff x="5356577" y="3910397"/>
            <a:chExt cx="336360" cy="254044"/>
          </a:xfrm>
        </p:grpSpPr>
        <p:sp>
          <p:nvSpPr>
            <p:cNvPr id="45" name="Rectangle 44"/>
            <p:cNvSpPr/>
            <p:nvPr/>
          </p:nvSpPr>
          <p:spPr>
            <a:xfrm>
              <a:off x="5356577" y="3916934"/>
              <a:ext cx="330009" cy="247507"/>
            </a:xfrm>
            <a:prstGeom prst="rect">
              <a:avLst/>
            </a:prstGeom>
            <a:solidFill>
              <a:srgbClr val="FF9800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45"/>
                <p:cNvSpPr/>
                <p:nvPr/>
              </p:nvSpPr>
              <p:spPr>
                <a:xfrm>
                  <a:off x="5362927" y="3910397"/>
                  <a:ext cx="330010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Rectangle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2927" y="3910397"/>
                  <a:ext cx="330010" cy="2462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7" name="Group 46"/>
          <p:cNvGrpSpPr/>
          <p:nvPr/>
        </p:nvGrpSpPr>
        <p:grpSpPr>
          <a:xfrm>
            <a:off x="6709057" y="1885347"/>
            <a:ext cx="332496" cy="259973"/>
            <a:chOff x="5354090" y="4665100"/>
            <a:chExt cx="332496" cy="259973"/>
          </a:xfrm>
        </p:grpSpPr>
        <p:sp>
          <p:nvSpPr>
            <p:cNvPr id="48" name="Rectangle 47"/>
            <p:cNvSpPr/>
            <p:nvPr/>
          </p:nvSpPr>
          <p:spPr>
            <a:xfrm>
              <a:off x="5354090" y="4677566"/>
              <a:ext cx="330009" cy="247507"/>
            </a:xfrm>
            <a:prstGeom prst="rect">
              <a:avLst/>
            </a:prstGeom>
            <a:solidFill>
              <a:srgbClr val="FF9800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ectangle 48"/>
                <p:cNvSpPr/>
                <p:nvPr/>
              </p:nvSpPr>
              <p:spPr>
                <a:xfrm>
                  <a:off x="5356576" y="4665100"/>
                  <a:ext cx="330010" cy="25808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Rectangle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6576" y="4665100"/>
                  <a:ext cx="330010" cy="25808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/>
          <p:cNvGrpSpPr/>
          <p:nvPr/>
        </p:nvGrpSpPr>
        <p:grpSpPr>
          <a:xfrm rot="10800000">
            <a:off x="6274683" y="1996070"/>
            <a:ext cx="323019" cy="46863"/>
            <a:chOff x="6425516" y="1959488"/>
            <a:chExt cx="323019" cy="46863"/>
          </a:xfrm>
        </p:grpSpPr>
        <p:sp>
          <p:nvSpPr>
            <p:cNvPr id="51" name="Oval 50"/>
            <p:cNvSpPr/>
            <p:nvPr/>
          </p:nvSpPr>
          <p:spPr>
            <a:xfrm>
              <a:off x="6425516" y="1959488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2" name="Oval 51"/>
            <p:cNvSpPr/>
            <p:nvPr/>
          </p:nvSpPr>
          <p:spPr>
            <a:xfrm>
              <a:off x="6564166" y="1960632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3" name="Oval 52"/>
            <p:cNvSpPr/>
            <p:nvPr/>
          </p:nvSpPr>
          <p:spPr>
            <a:xfrm>
              <a:off x="6702816" y="1959488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4" name="Rectangle 53"/>
          <p:cNvSpPr/>
          <p:nvPr/>
        </p:nvSpPr>
        <p:spPr>
          <a:xfrm>
            <a:off x="4946295" y="2255438"/>
            <a:ext cx="330009" cy="24750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7" name="TextBox 56"/>
          <p:cNvSpPr txBox="1"/>
          <p:nvPr/>
        </p:nvSpPr>
        <p:spPr>
          <a:xfrm>
            <a:off x="4946294" y="2255438"/>
            <a:ext cx="3300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 smtClean="0">
                <a:latin typeface="Roboto Condensed" panose="020B0604020202020204" charset="0"/>
                <a:ea typeface="Roboto Condensed" panose="020B0604020202020204" charset="0"/>
              </a:rPr>
              <a:t>+1</a:t>
            </a:r>
            <a:endParaRPr lang="en-IN" sz="10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833318" y="2996651"/>
            <a:ext cx="330009" cy="24750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5" name="Freeform 54"/>
          <p:cNvSpPr/>
          <p:nvPr/>
        </p:nvSpPr>
        <p:spPr>
          <a:xfrm>
            <a:off x="3158283" y="2654385"/>
            <a:ext cx="520505" cy="928524"/>
          </a:xfrm>
          <a:custGeom>
            <a:avLst/>
            <a:gdLst>
              <a:gd name="connsiteX0" fmla="*/ 0 w 520505"/>
              <a:gd name="connsiteY0" fmla="*/ 928524 h 928524"/>
              <a:gd name="connsiteX1" fmla="*/ 239151 w 520505"/>
              <a:gd name="connsiteY1" fmla="*/ 56 h 928524"/>
              <a:gd name="connsiteX2" fmla="*/ 520505 w 520505"/>
              <a:gd name="connsiteY2" fmla="*/ 893354 h 928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0505" h="928524">
                <a:moveTo>
                  <a:pt x="0" y="928524"/>
                </a:moveTo>
                <a:cubicBezTo>
                  <a:pt x="76200" y="467221"/>
                  <a:pt x="152400" y="5918"/>
                  <a:pt x="239151" y="56"/>
                </a:cubicBezTo>
                <a:cubicBezTo>
                  <a:pt x="325902" y="-5806"/>
                  <a:pt x="423203" y="443774"/>
                  <a:pt x="520505" y="893354"/>
                </a:cubicBezTo>
              </a:path>
            </a:pathLst>
          </a:custGeom>
          <a:solidFill>
            <a:srgbClr val="3A81BA"/>
          </a:solidFill>
          <a:ln>
            <a:solidFill>
              <a:srgbClr val="285D8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6" name="Freeform 55"/>
          <p:cNvSpPr/>
          <p:nvPr/>
        </p:nvSpPr>
        <p:spPr>
          <a:xfrm>
            <a:off x="3088904" y="2654386"/>
            <a:ext cx="520505" cy="928524"/>
          </a:xfrm>
          <a:custGeom>
            <a:avLst/>
            <a:gdLst>
              <a:gd name="connsiteX0" fmla="*/ 0 w 520505"/>
              <a:gd name="connsiteY0" fmla="*/ 928524 h 928524"/>
              <a:gd name="connsiteX1" fmla="*/ 239151 w 520505"/>
              <a:gd name="connsiteY1" fmla="*/ 56 h 928524"/>
              <a:gd name="connsiteX2" fmla="*/ 520505 w 520505"/>
              <a:gd name="connsiteY2" fmla="*/ 893354 h 928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0505" h="928524">
                <a:moveTo>
                  <a:pt x="0" y="928524"/>
                </a:moveTo>
                <a:cubicBezTo>
                  <a:pt x="76200" y="467221"/>
                  <a:pt x="152400" y="5918"/>
                  <a:pt x="239151" y="56"/>
                </a:cubicBezTo>
                <a:cubicBezTo>
                  <a:pt x="325902" y="-5806"/>
                  <a:pt x="423203" y="443774"/>
                  <a:pt x="520505" y="893354"/>
                </a:cubicBezTo>
              </a:path>
            </a:pathLst>
          </a:custGeom>
          <a:solidFill>
            <a:srgbClr val="963334"/>
          </a:solidFill>
          <a:ln>
            <a:solidFill>
              <a:srgbClr val="6D2323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5826967" y="2996651"/>
            <a:ext cx="3300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 smtClean="0">
                <a:latin typeface="Roboto Condensed" panose="020B0604020202020204" charset="0"/>
                <a:ea typeface="Roboto Condensed" panose="020B0604020202020204" charset="0"/>
              </a:rPr>
              <a:t>+0</a:t>
            </a:r>
            <a:endParaRPr lang="en-IN" sz="10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14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Assigning Sensitivity Value to each </a:t>
            </a:r>
            <a:r>
              <a:rPr lang="en-US" dirty="0" smtClean="0"/>
              <a:t>Feature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11</a:t>
            </a:r>
            <a:endParaRPr lang="en" dirty="0"/>
          </a:p>
        </p:txBody>
      </p:sp>
      <p:sp>
        <p:nvSpPr>
          <p:cNvPr id="6" name="Oval 5"/>
          <p:cNvSpPr/>
          <p:nvPr/>
        </p:nvSpPr>
        <p:spPr>
          <a:xfrm>
            <a:off x="485335" y="1807029"/>
            <a:ext cx="1463039" cy="1227501"/>
          </a:xfrm>
          <a:prstGeom prst="ellipse">
            <a:avLst/>
          </a:prstGeom>
          <a:solidFill>
            <a:srgbClr val="D98F8F"/>
          </a:solidFill>
          <a:ln w="9525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262912" y="2143256"/>
            <a:ext cx="233002" cy="2294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693954" y="2483527"/>
            <a:ext cx="233002" cy="2294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1433600" y="2598271"/>
            <a:ext cx="233002" cy="2294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Oval 10"/>
          <p:cNvSpPr/>
          <p:nvPr/>
        </p:nvSpPr>
        <p:spPr>
          <a:xfrm>
            <a:off x="485335" y="3500682"/>
            <a:ext cx="1463039" cy="1237347"/>
          </a:xfrm>
          <a:prstGeom prst="ellipse">
            <a:avLst/>
          </a:prstGeom>
          <a:solidFill>
            <a:srgbClr val="BCD5EA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379414" y="3668146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895347" y="4268067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/>
          <p:cNvSpPr/>
          <p:nvPr/>
        </p:nvSpPr>
        <p:spPr>
          <a:xfrm>
            <a:off x="1345095" y="4066940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/>
          <p:cNvSpPr txBox="1"/>
          <p:nvPr/>
        </p:nvSpPr>
        <p:spPr>
          <a:xfrm>
            <a:off x="331836" y="1551522"/>
            <a:ext cx="17700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Known Malware Programs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7592" y="3234180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Known Benign Programs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63777" y="2565128"/>
            <a:ext cx="233002" cy="2294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9" name="Picture 2" descr="http://latex2png.com/output/latex_392ff0aee102671b32996e0b1ea9572b.pn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92726" y="2532676"/>
            <a:ext cx="2767274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/>
          <p:cNvSpPr txBox="1"/>
          <p:nvPr/>
        </p:nvSpPr>
        <p:spPr>
          <a:xfrm>
            <a:off x="3992910" y="2257086"/>
            <a:ext cx="3036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Feature Sensitivity Matrix (After Normalization)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810455" y="2036518"/>
            <a:ext cx="233002" cy="22948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3" name="Rectangle 62"/>
          <p:cNvSpPr/>
          <p:nvPr/>
        </p:nvSpPr>
        <p:spPr>
          <a:xfrm>
            <a:off x="810455" y="3732012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2092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 dirty="0"/>
              <a:t>Formalization of Distance Metric (Online)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12</a:t>
            </a:r>
            <a:endParaRPr lang="en" dirty="0"/>
          </a:p>
        </p:txBody>
      </p:sp>
      <p:sp>
        <p:nvSpPr>
          <p:cNvPr id="6" name="Oval 5"/>
          <p:cNvSpPr/>
          <p:nvPr/>
        </p:nvSpPr>
        <p:spPr>
          <a:xfrm>
            <a:off x="507456" y="1765444"/>
            <a:ext cx="1463039" cy="1237347"/>
          </a:xfrm>
          <a:prstGeom prst="ellipse">
            <a:avLst/>
          </a:prstGeom>
          <a:solidFill>
            <a:srgbClr val="BCD5EA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832576" y="1996774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401535" y="1932908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917468" y="2532829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1367216" y="2331702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108468" y="4119272"/>
            <a:ext cx="233002" cy="231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?</a:t>
            </a:r>
            <a:endParaRPr lang="en-IN" dirty="0"/>
          </a:p>
        </p:txBody>
      </p:sp>
      <p:sp>
        <p:nvSpPr>
          <p:cNvPr id="40" name="TextBox 39"/>
          <p:cNvSpPr txBox="1"/>
          <p:nvPr/>
        </p:nvSpPr>
        <p:spPr>
          <a:xfrm>
            <a:off x="408048" y="1489971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Known Benign Programs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87830" y="3610486"/>
            <a:ext cx="846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Unknown</a:t>
            </a:r>
          </a:p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Executable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05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 dirty="0"/>
              <a:t>Formalization of Distance Metric (Online)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12</a:t>
            </a:r>
            <a:endParaRPr lang="en" dirty="0"/>
          </a:p>
        </p:txBody>
      </p:sp>
      <p:sp>
        <p:nvSpPr>
          <p:cNvPr id="6" name="Oval 5"/>
          <p:cNvSpPr/>
          <p:nvPr/>
        </p:nvSpPr>
        <p:spPr>
          <a:xfrm>
            <a:off x="507456" y="1765444"/>
            <a:ext cx="1463039" cy="1237347"/>
          </a:xfrm>
          <a:prstGeom prst="ellipse">
            <a:avLst/>
          </a:prstGeom>
          <a:solidFill>
            <a:srgbClr val="BCD5EA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832576" y="1996774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401535" y="1932908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917468" y="2532829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1367216" y="2331702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108468" y="4119272"/>
            <a:ext cx="233002" cy="231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?</a:t>
            </a:r>
            <a:endParaRPr lang="en-IN" dirty="0"/>
          </a:p>
        </p:txBody>
      </p:sp>
      <p:sp>
        <p:nvSpPr>
          <p:cNvPr id="40" name="TextBox 39"/>
          <p:cNvSpPr txBox="1"/>
          <p:nvPr/>
        </p:nvSpPr>
        <p:spPr>
          <a:xfrm>
            <a:off x="408048" y="1489971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Known Benign Programs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87830" y="3610486"/>
            <a:ext cx="846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Unknown</a:t>
            </a:r>
          </a:p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Executable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010344" y="4416970"/>
                <a:ext cx="44364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344" y="4416970"/>
                <a:ext cx="443648" cy="215444"/>
              </a:xfrm>
              <a:prstGeom prst="rect">
                <a:avLst/>
              </a:prstGeom>
              <a:blipFill>
                <a:blip r:embed="rId2"/>
                <a:stretch>
                  <a:fillRect l="-8219" r="-10959" b="-342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96125" y="4794300"/>
            <a:ext cx="822661" cy="276999"/>
          </a:xfrm>
          <a:prstGeom prst="rect">
            <a:avLst/>
          </a:prstGeom>
          <a:solidFill>
            <a:srgbClr val="3F5378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200" dirty="0" smtClean="0">
                <a:solidFill>
                  <a:schemeClr val="bg1"/>
                </a:solidFill>
              </a:rPr>
              <a:t>Calculate</a:t>
            </a:r>
            <a:endParaRPr lang="en-IN" sz="1200" dirty="0">
              <a:solidFill>
                <a:schemeClr val="bg1"/>
              </a:solidFill>
            </a:endParaRPr>
          </a:p>
        </p:txBody>
      </p:sp>
      <p:cxnSp>
        <p:nvCxnSpPr>
          <p:cNvPr id="13" name="Elbow Connector 12"/>
          <p:cNvCxnSpPr>
            <a:stCxn id="3" idx="0"/>
            <a:endCxn id="12" idx="1"/>
          </p:cNvCxnSpPr>
          <p:nvPr/>
        </p:nvCxnSpPr>
        <p:spPr>
          <a:xfrm rot="5400000" flipH="1" flipV="1">
            <a:off x="624096" y="4408052"/>
            <a:ext cx="269608" cy="50288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982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 dirty="0"/>
              <a:t>Formalization of Distance Metric (Online)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12</a:t>
            </a:r>
            <a:endParaRPr lang="en" dirty="0"/>
          </a:p>
        </p:txBody>
      </p:sp>
      <p:sp>
        <p:nvSpPr>
          <p:cNvPr id="6" name="Oval 5"/>
          <p:cNvSpPr/>
          <p:nvPr/>
        </p:nvSpPr>
        <p:spPr>
          <a:xfrm>
            <a:off x="507456" y="1765444"/>
            <a:ext cx="1463039" cy="1237347"/>
          </a:xfrm>
          <a:prstGeom prst="ellipse">
            <a:avLst/>
          </a:prstGeom>
          <a:solidFill>
            <a:srgbClr val="BCD5EA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115667" y="3217270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401535" y="1932908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917468" y="2532829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1367216" y="2331702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108468" y="4119272"/>
            <a:ext cx="233002" cy="231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?</a:t>
            </a:r>
            <a:endParaRPr lang="en-IN" dirty="0"/>
          </a:p>
        </p:txBody>
      </p:sp>
      <p:sp>
        <p:nvSpPr>
          <p:cNvPr id="40" name="TextBox 39"/>
          <p:cNvSpPr txBox="1"/>
          <p:nvPr/>
        </p:nvSpPr>
        <p:spPr>
          <a:xfrm>
            <a:off x="408048" y="1489971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Known Benign Programs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87830" y="3610486"/>
            <a:ext cx="846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Unknown</a:t>
            </a:r>
          </a:p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Executable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010344" y="4416970"/>
                <a:ext cx="44364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344" y="4416970"/>
                <a:ext cx="443648" cy="215444"/>
              </a:xfrm>
              <a:prstGeom prst="rect">
                <a:avLst/>
              </a:prstGeom>
              <a:blipFill>
                <a:blip r:embed="rId2"/>
                <a:stretch>
                  <a:fillRect l="-8219" r="-10959" b="-342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96125" y="4794300"/>
            <a:ext cx="822661" cy="276999"/>
          </a:xfrm>
          <a:prstGeom prst="rect">
            <a:avLst/>
          </a:prstGeom>
          <a:solidFill>
            <a:srgbClr val="3F5378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200" dirty="0" smtClean="0">
                <a:solidFill>
                  <a:schemeClr val="bg1"/>
                </a:solidFill>
              </a:rPr>
              <a:t>Calculate</a:t>
            </a:r>
            <a:endParaRPr lang="en-IN" sz="1200" dirty="0">
              <a:solidFill>
                <a:schemeClr val="bg1"/>
              </a:solidFill>
            </a:endParaRPr>
          </a:p>
        </p:txBody>
      </p:sp>
      <p:cxnSp>
        <p:nvCxnSpPr>
          <p:cNvPr id="13" name="Elbow Connector 12"/>
          <p:cNvCxnSpPr>
            <a:stCxn id="3" idx="0"/>
            <a:endCxn id="12" idx="1"/>
          </p:cNvCxnSpPr>
          <p:nvPr/>
        </p:nvCxnSpPr>
        <p:spPr>
          <a:xfrm rot="5400000" flipH="1" flipV="1">
            <a:off x="624096" y="4408052"/>
            <a:ext cx="269608" cy="50288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49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 dirty="0"/>
              <a:t>Formalization of Distance Metric (Online)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12</a:t>
            </a:r>
            <a:endParaRPr lang="en" dirty="0"/>
          </a:p>
        </p:txBody>
      </p:sp>
      <p:sp>
        <p:nvSpPr>
          <p:cNvPr id="6" name="Oval 5"/>
          <p:cNvSpPr/>
          <p:nvPr/>
        </p:nvSpPr>
        <p:spPr>
          <a:xfrm>
            <a:off x="507456" y="1765444"/>
            <a:ext cx="1463039" cy="1237347"/>
          </a:xfrm>
          <a:prstGeom prst="ellipse">
            <a:avLst/>
          </a:prstGeom>
          <a:solidFill>
            <a:srgbClr val="BCD5EA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401535" y="1932908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917468" y="2532829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1367216" y="2331702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108468" y="4119272"/>
            <a:ext cx="233002" cy="231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?</a:t>
            </a:r>
            <a:endParaRPr lang="en-IN" dirty="0"/>
          </a:p>
        </p:txBody>
      </p:sp>
      <p:sp>
        <p:nvSpPr>
          <p:cNvPr id="40" name="TextBox 39"/>
          <p:cNvSpPr txBox="1"/>
          <p:nvPr/>
        </p:nvSpPr>
        <p:spPr>
          <a:xfrm>
            <a:off x="408048" y="1489971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Known Benign Programs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87830" y="3610486"/>
            <a:ext cx="846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Unknown</a:t>
            </a:r>
          </a:p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Executable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010344" y="4416970"/>
                <a:ext cx="44364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344" y="4416970"/>
                <a:ext cx="443648" cy="215444"/>
              </a:xfrm>
              <a:prstGeom prst="rect">
                <a:avLst/>
              </a:prstGeom>
              <a:blipFill>
                <a:blip r:embed="rId2"/>
                <a:stretch>
                  <a:fillRect l="-8219" r="-10959" b="-342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96125" y="4794300"/>
            <a:ext cx="822661" cy="276999"/>
          </a:xfrm>
          <a:prstGeom prst="rect">
            <a:avLst/>
          </a:prstGeom>
          <a:solidFill>
            <a:srgbClr val="3F5378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200" dirty="0" smtClean="0">
                <a:solidFill>
                  <a:schemeClr val="bg1"/>
                </a:solidFill>
              </a:rPr>
              <a:t>Calculate</a:t>
            </a:r>
            <a:endParaRPr lang="en-IN" sz="1200" dirty="0">
              <a:solidFill>
                <a:schemeClr val="bg1"/>
              </a:solidFill>
            </a:endParaRPr>
          </a:p>
        </p:txBody>
      </p:sp>
      <p:cxnSp>
        <p:nvCxnSpPr>
          <p:cNvPr id="13" name="Elbow Connector 12"/>
          <p:cNvCxnSpPr>
            <a:stCxn id="3" idx="0"/>
            <a:endCxn id="12" idx="1"/>
          </p:cNvCxnSpPr>
          <p:nvPr/>
        </p:nvCxnSpPr>
        <p:spPr>
          <a:xfrm rot="5400000" flipH="1" flipV="1">
            <a:off x="624096" y="4408052"/>
            <a:ext cx="269608" cy="50288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 rot="5400000">
            <a:off x="4491996" y="3510757"/>
            <a:ext cx="323019" cy="46863"/>
            <a:chOff x="6425516" y="1959488"/>
            <a:chExt cx="323019" cy="46863"/>
          </a:xfrm>
        </p:grpSpPr>
        <p:sp>
          <p:nvSpPr>
            <p:cNvPr id="49" name="Oval 48"/>
            <p:cNvSpPr/>
            <p:nvPr/>
          </p:nvSpPr>
          <p:spPr>
            <a:xfrm>
              <a:off x="6425516" y="1959488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Oval 49"/>
            <p:cNvSpPr/>
            <p:nvPr/>
          </p:nvSpPr>
          <p:spPr>
            <a:xfrm>
              <a:off x="6564166" y="1960632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Oval 50"/>
            <p:cNvSpPr/>
            <p:nvPr/>
          </p:nvSpPr>
          <p:spPr>
            <a:xfrm>
              <a:off x="6702816" y="1959488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2" name="TextBox 51"/>
          <p:cNvSpPr txBox="1"/>
          <p:nvPr/>
        </p:nvSpPr>
        <p:spPr>
          <a:xfrm rot="16200000">
            <a:off x="2845025" y="2980149"/>
            <a:ext cx="2937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Indicator Programs (High-Level System Calls)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 rot="16200000">
            <a:off x="5812094" y="945959"/>
            <a:ext cx="369332" cy="1544654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Observers (HPC Events)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4488345" y="2250844"/>
            <a:ext cx="330010" cy="259972"/>
            <a:chOff x="5019539" y="1846131"/>
            <a:chExt cx="330010" cy="259972"/>
          </a:xfrm>
        </p:grpSpPr>
        <p:sp>
          <p:nvSpPr>
            <p:cNvPr id="55" name="Rectangle 54"/>
            <p:cNvSpPr/>
            <p:nvPr/>
          </p:nvSpPr>
          <p:spPr>
            <a:xfrm>
              <a:off x="5019539" y="1858596"/>
              <a:ext cx="330009" cy="247507"/>
            </a:xfrm>
            <a:prstGeom prst="rect">
              <a:avLst/>
            </a:prstGeom>
            <a:solidFill>
              <a:srgbClr val="3F5378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Rectangle 55"/>
                <p:cNvSpPr/>
                <p:nvPr/>
              </p:nvSpPr>
              <p:spPr>
                <a:xfrm>
                  <a:off x="5019539" y="1846131"/>
                  <a:ext cx="330010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Rectangle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9539" y="1846131"/>
                  <a:ext cx="330010" cy="24622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" name="Group 56"/>
          <p:cNvGrpSpPr/>
          <p:nvPr/>
        </p:nvGrpSpPr>
        <p:grpSpPr>
          <a:xfrm>
            <a:off x="4488345" y="2628455"/>
            <a:ext cx="344344" cy="259972"/>
            <a:chOff x="5488198" y="1846131"/>
            <a:chExt cx="344344" cy="259972"/>
          </a:xfrm>
        </p:grpSpPr>
        <p:sp>
          <p:nvSpPr>
            <p:cNvPr id="58" name="Rectangle 57"/>
            <p:cNvSpPr/>
            <p:nvPr/>
          </p:nvSpPr>
          <p:spPr>
            <a:xfrm>
              <a:off x="5488198" y="1858596"/>
              <a:ext cx="330009" cy="247507"/>
            </a:xfrm>
            <a:prstGeom prst="rect">
              <a:avLst/>
            </a:prstGeom>
            <a:solidFill>
              <a:srgbClr val="3F5378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58"/>
                <p:cNvSpPr/>
                <p:nvPr/>
              </p:nvSpPr>
              <p:spPr>
                <a:xfrm>
                  <a:off x="5502532" y="1846131"/>
                  <a:ext cx="330010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Rectangle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2532" y="1846131"/>
                  <a:ext cx="330010" cy="24622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/>
          <p:cNvGrpSpPr/>
          <p:nvPr/>
        </p:nvGrpSpPr>
        <p:grpSpPr>
          <a:xfrm>
            <a:off x="4491771" y="2996651"/>
            <a:ext cx="330010" cy="259972"/>
            <a:chOff x="5956856" y="1846130"/>
            <a:chExt cx="330010" cy="259972"/>
          </a:xfrm>
        </p:grpSpPr>
        <p:sp>
          <p:nvSpPr>
            <p:cNvPr id="61" name="Rectangle 60"/>
            <p:cNvSpPr/>
            <p:nvPr/>
          </p:nvSpPr>
          <p:spPr>
            <a:xfrm>
              <a:off x="5956857" y="1858595"/>
              <a:ext cx="330009" cy="247507"/>
            </a:xfrm>
            <a:prstGeom prst="rect">
              <a:avLst/>
            </a:prstGeom>
            <a:solidFill>
              <a:srgbClr val="3F5378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 61"/>
                <p:cNvSpPr/>
                <p:nvPr/>
              </p:nvSpPr>
              <p:spPr>
                <a:xfrm>
                  <a:off x="5956856" y="1846130"/>
                  <a:ext cx="330010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Rectangle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6856" y="1846130"/>
                  <a:ext cx="330010" cy="24622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3" name="Group 62"/>
          <p:cNvGrpSpPr/>
          <p:nvPr/>
        </p:nvGrpSpPr>
        <p:grpSpPr>
          <a:xfrm>
            <a:off x="4488345" y="3811754"/>
            <a:ext cx="333505" cy="265904"/>
            <a:chOff x="6883689" y="1840198"/>
            <a:chExt cx="333505" cy="265904"/>
          </a:xfrm>
        </p:grpSpPr>
        <p:sp>
          <p:nvSpPr>
            <p:cNvPr id="64" name="Rectangle 63"/>
            <p:cNvSpPr/>
            <p:nvPr/>
          </p:nvSpPr>
          <p:spPr>
            <a:xfrm>
              <a:off x="6887185" y="1858595"/>
              <a:ext cx="330009" cy="247507"/>
            </a:xfrm>
            <a:prstGeom prst="rect">
              <a:avLst/>
            </a:prstGeom>
            <a:solidFill>
              <a:srgbClr val="3F5378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/>
                <p:cNvSpPr/>
                <p:nvPr/>
              </p:nvSpPr>
              <p:spPr>
                <a:xfrm>
                  <a:off x="6883689" y="1840198"/>
                  <a:ext cx="330010" cy="25808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Rectangle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3689" y="1840198"/>
                  <a:ext cx="330010" cy="25808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Group 65"/>
          <p:cNvGrpSpPr/>
          <p:nvPr/>
        </p:nvGrpSpPr>
        <p:grpSpPr>
          <a:xfrm>
            <a:off x="4946295" y="1888290"/>
            <a:ext cx="340653" cy="254966"/>
            <a:chOff x="5361264" y="3154107"/>
            <a:chExt cx="340653" cy="254966"/>
          </a:xfrm>
        </p:grpSpPr>
        <p:sp>
          <p:nvSpPr>
            <p:cNvPr id="67" name="Rectangle 66"/>
            <p:cNvSpPr/>
            <p:nvPr/>
          </p:nvSpPr>
          <p:spPr>
            <a:xfrm>
              <a:off x="5361264" y="3161566"/>
              <a:ext cx="330009" cy="247507"/>
            </a:xfrm>
            <a:prstGeom prst="rect">
              <a:avLst/>
            </a:prstGeom>
            <a:solidFill>
              <a:srgbClr val="FF9800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5371907" y="3154107"/>
                  <a:ext cx="330010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1907" y="3154107"/>
                  <a:ext cx="330010" cy="24622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9" name="Group 68"/>
          <p:cNvGrpSpPr/>
          <p:nvPr/>
        </p:nvGrpSpPr>
        <p:grpSpPr>
          <a:xfrm>
            <a:off x="5379506" y="1892019"/>
            <a:ext cx="342457" cy="254966"/>
            <a:chOff x="5358061" y="3524849"/>
            <a:chExt cx="342457" cy="254966"/>
          </a:xfrm>
        </p:grpSpPr>
        <p:sp>
          <p:nvSpPr>
            <p:cNvPr id="70" name="Rectangle 69"/>
            <p:cNvSpPr/>
            <p:nvPr/>
          </p:nvSpPr>
          <p:spPr>
            <a:xfrm>
              <a:off x="5358061" y="3532308"/>
              <a:ext cx="330009" cy="247507"/>
            </a:xfrm>
            <a:prstGeom prst="rect">
              <a:avLst/>
            </a:prstGeom>
            <a:solidFill>
              <a:srgbClr val="FF9800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/>
                <p:cNvSpPr/>
                <p:nvPr/>
              </p:nvSpPr>
              <p:spPr>
                <a:xfrm>
                  <a:off x="5370508" y="3524849"/>
                  <a:ext cx="330010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Rectangle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0508" y="3524849"/>
                  <a:ext cx="330010" cy="2462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Group 71"/>
          <p:cNvGrpSpPr/>
          <p:nvPr/>
        </p:nvGrpSpPr>
        <p:grpSpPr>
          <a:xfrm>
            <a:off x="5826968" y="1892480"/>
            <a:ext cx="336360" cy="254044"/>
            <a:chOff x="5356577" y="3910397"/>
            <a:chExt cx="336360" cy="254044"/>
          </a:xfrm>
        </p:grpSpPr>
        <p:sp>
          <p:nvSpPr>
            <p:cNvPr id="73" name="Rectangle 72"/>
            <p:cNvSpPr/>
            <p:nvPr/>
          </p:nvSpPr>
          <p:spPr>
            <a:xfrm>
              <a:off x="5356577" y="3916934"/>
              <a:ext cx="330009" cy="247507"/>
            </a:xfrm>
            <a:prstGeom prst="rect">
              <a:avLst/>
            </a:prstGeom>
            <a:solidFill>
              <a:srgbClr val="FF9800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/>
                <p:cNvSpPr/>
                <p:nvPr/>
              </p:nvSpPr>
              <p:spPr>
                <a:xfrm>
                  <a:off x="5362927" y="3910397"/>
                  <a:ext cx="330010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Rectangle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2927" y="3910397"/>
                  <a:ext cx="330010" cy="24622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Group 74"/>
          <p:cNvGrpSpPr/>
          <p:nvPr/>
        </p:nvGrpSpPr>
        <p:grpSpPr>
          <a:xfrm>
            <a:off x="6709057" y="1885347"/>
            <a:ext cx="332496" cy="259973"/>
            <a:chOff x="5354090" y="4665100"/>
            <a:chExt cx="332496" cy="259973"/>
          </a:xfrm>
        </p:grpSpPr>
        <p:sp>
          <p:nvSpPr>
            <p:cNvPr id="76" name="Rectangle 75"/>
            <p:cNvSpPr/>
            <p:nvPr/>
          </p:nvSpPr>
          <p:spPr>
            <a:xfrm>
              <a:off x="5354090" y="4677566"/>
              <a:ext cx="330009" cy="247507"/>
            </a:xfrm>
            <a:prstGeom prst="rect">
              <a:avLst/>
            </a:prstGeom>
            <a:solidFill>
              <a:srgbClr val="FF9800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angle 76"/>
                <p:cNvSpPr/>
                <p:nvPr/>
              </p:nvSpPr>
              <p:spPr>
                <a:xfrm>
                  <a:off x="5356576" y="4665100"/>
                  <a:ext cx="330010" cy="25808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Rectangle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6576" y="4665100"/>
                  <a:ext cx="330010" cy="25808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8" name="Group 77"/>
          <p:cNvGrpSpPr/>
          <p:nvPr/>
        </p:nvGrpSpPr>
        <p:grpSpPr>
          <a:xfrm rot="10800000">
            <a:off x="6274683" y="1996070"/>
            <a:ext cx="323019" cy="46863"/>
            <a:chOff x="6425516" y="1959488"/>
            <a:chExt cx="323019" cy="46863"/>
          </a:xfrm>
        </p:grpSpPr>
        <p:sp>
          <p:nvSpPr>
            <p:cNvPr id="79" name="Oval 78"/>
            <p:cNvSpPr/>
            <p:nvPr/>
          </p:nvSpPr>
          <p:spPr>
            <a:xfrm>
              <a:off x="6425516" y="1959488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" name="Oval 79"/>
            <p:cNvSpPr/>
            <p:nvPr/>
          </p:nvSpPr>
          <p:spPr>
            <a:xfrm>
              <a:off x="6564166" y="1960632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1" name="Oval 80"/>
            <p:cNvSpPr/>
            <p:nvPr/>
          </p:nvSpPr>
          <p:spPr>
            <a:xfrm>
              <a:off x="6702816" y="1959488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2" name="Rectangle 81"/>
          <p:cNvSpPr/>
          <p:nvPr/>
        </p:nvSpPr>
        <p:spPr>
          <a:xfrm>
            <a:off x="1115667" y="3217270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465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 dirty="0"/>
              <a:t>Formalization of Distance Metric (Online)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12</a:t>
            </a:r>
            <a:endParaRPr lang="en" dirty="0"/>
          </a:p>
        </p:txBody>
      </p:sp>
      <p:sp>
        <p:nvSpPr>
          <p:cNvPr id="6" name="Oval 5"/>
          <p:cNvSpPr/>
          <p:nvPr/>
        </p:nvSpPr>
        <p:spPr>
          <a:xfrm>
            <a:off x="507456" y="1765444"/>
            <a:ext cx="1463039" cy="1237347"/>
          </a:xfrm>
          <a:prstGeom prst="ellipse">
            <a:avLst/>
          </a:prstGeom>
          <a:solidFill>
            <a:srgbClr val="BCD5EA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401535" y="1932908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917468" y="2532829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1367216" y="2331702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108468" y="4119272"/>
            <a:ext cx="233002" cy="231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?</a:t>
            </a:r>
            <a:endParaRPr lang="en-IN" dirty="0"/>
          </a:p>
        </p:txBody>
      </p:sp>
      <p:sp>
        <p:nvSpPr>
          <p:cNvPr id="40" name="TextBox 39"/>
          <p:cNvSpPr txBox="1"/>
          <p:nvPr/>
        </p:nvSpPr>
        <p:spPr>
          <a:xfrm>
            <a:off x="408048" y="1489971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Known Benign Programs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87830" y="3610486"/>
            <a:ext cx="846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Unknown</a:t>
            </a:r>
          </a:p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Executable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010344" y="4416970"/>
                <a:ext cx="44364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344" y="4416970"/>
                <a:ext cx="443648" cy="215444"/>
              </a:xfrm>
              <a:prstGeom prst="rect">
                <a:avLst/>
              </a:prstGeom>
              <a:blipFill>
                <a:blip r:embed="rId2"/>
                <a:stretch>
                  <a:fillRect l="-8219" r="-10959" b="-342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96125" y="4794300"/>
            <a:ext cx="822661" cy="276999"/>
          </a:xfrm>
          <a:prstGeom prst="rect">
            <a:avLst/>
          </a:prstGeom>
          <a:solidFill>
            <a:srgbClr val="3F5378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200" dirty="0" smtClean="0">
                <a:solidFill>
                  <a:schemeClr val="bg1"/>
                </a:solidFill>
              </a:rPr>
              <a:t>Calculate</a:t>
            </a:r>
            <a:endParaRPr lang="en-IN" sz="1200" dirty="0">
              <a:solidFill>
                <a:schemeClr val="bg1"/>
              </a:solidFill>
            </a:endParaRPr>
          </a:p>
        </p:txBody>
      </p:sp>
      <p:cxnSp>
        <p:nvCxnSpPr>
          <p:cNvPr id="13" name="Elbow Connector 12"/>
          <p:cNvCxnSpPr>
            <a:stCxn id="3" idx="0"/>
            <a:endCxn id="12" idx="1"/>
          </p:cNvCxnSpPr>
          <p:nvPr/>
        </p:nvCxnSpPr>
        <p:spPr>
          <a:xfrm rot="5400000" flipH="1" flipV="1">
            <a:off x="624096" y="4408052"/>
            <a:ext cx="269608" cy="50288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 rot="5400000">
            <a:off x="4491996" y="3510757"/>
            <a:ext cx="323019" cy="46863"/>
            <a:chOff x="6425516" y="1959488"/>
            <a:chExt cx="323019" cy="46863"/>
          </a:xfrm>
        </p:grpSpPr>
        <p:sp>
          <p:nvSpPr>
            <p:cNvPr id="49" name="Oval 48"/>
            <p:cNvSpPr/>
            <p:nvPr/>
          </p:nvSpPr>
          <p:spPr>
            <a:xfrm>
              <a:off x="6425516" y="1959488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Oval 49"/>
            <p:cNvSpPr/>
            <p:nvPr/>
          </p:nvSpPr>
          <p:spPr>
            <a:xfrm>
              <a:off x="6564166" y="1960632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Oval 50"/>
            <p:cNvSpPr/>
            <p:nvPr/>
          </p:nvSpPr>
          <p:spPr>
            <a:xfrm>
              <a:off x="6702816" y="1959488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2" name="TextBox 51"/>
          <p:cNvSpPr txBox="1"/>
          <p:nvPr/>
        </p:nvSpPr>
        <p:spPr>
          <a:xfrm rot="16200000">
            <a:off x="2845025" y="2980149"/>
            <a:ext cx="2937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Indicator Programs (High-Level System Calls)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 rot="16200000">
            <a:off x="5812094" y="945959"/>
            <a:ext cx="369332" cy="1544654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Observers (HPC Events)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4488345" y="2250844"/>
            <a:ext cx="330010" cy="259972"/>
            <a:chOff x="5019539" y="1846131"/>
            <a:chExt cx="330010" cy="259972"/>
          </a:xfrm>
        </p:grpSpPr>
        <p:sp>
          <p:nvSpPr>
            <p:cNvPr id="55" name="Rectangle 54"/>
            <p:cNvSpPr/>
            <p:nvPr/>
          </p:nvSpPr>
          <p:spPr>
            <a:xfrm>
              <a:off x="5019539" y="1858596"/>
              <a:ext cx="330009" cy="247507"/>
            </a:xfrm>
            <a:prstGeom prst="rect">
              <a:avLst/>
            </a:prstGeom>
            <a:solidFill>
              <a:srgbClr val="3F5378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Rectangle 55"/>
                <p:cNvSpPr/>
                <p:nvPr/>
              </p:nvSpPr>
              <p:spPr>
                <a:xfrm>
                  <a:off x="5019539" y="1846131"/>
                  <a:ext cx="330010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Rectangle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9539" y="1846131"/>
                  <a:ext cx="330010" cy="24622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" name="Group 56"/>
          <p:cNvGrpSpPr/>
          <p:nvPr/>
        </p:nvGrpSpPr>
        <p:grpSpPr>
          <a:xfrm>
            <a:off x="4488345" y="2628455"/>
            <a:ext cx="344344" cy="259972"/>
            <a:chOff x="5488198" y="1846131"/>
            <a:chExt cx="344344" cy="259972"/>
          </a:xfrm>
        </p:grpSpPr>
        <p:sp>
          <p:nvSpPr>
            <p:cNvPr id="58" name="Rectangle 57"/>
            <p:cNvSpPr/>
            <p:nvPr/>
          </p:nvSpPr>
          <p:spPr>
            <a:xfrm>
              <a:off x="5488198" y="1858596"/>
              <a:ext cx="330009" cy="247507"/>
            </a:xfrm>
            <a:prstGeom prst="rect">
              <a:avLst/>
            </a:prstGeom>
            <a:solidFill>
              <a:srgbClr val="3F5378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58"/>
                <p:cNvSpPr/>
                <p:nvPr/>
              </p:nvSpPr>
              <p:spPr>
                <a:xfrm>
                  <a:off x="5502532" y="1846131"/>
                  <a:ext cx="330010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Rectangle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2532" y="1846131"/>
                  <a:ext cx="330010" cy="24622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/>
          <p:cNvGrpSpPr/>
          <p:nvPr/>
        </p:nvGrpSpPr>
        <p:grpSpPr>
          <a:xfrm>
            <a:off x="4491771" y="2996651"/>
            <a:ext cx="330010" cy="259972"/>
            <a:chOff x="5956856" y="1846130"/>
            <a:chExt cx="330010" cy="259972"/>
          </a:xfrm>
        </p:grpSpPr>
        <p:sp>
          <p:nvSpPr>
            <p:cNvPr id="61" name="Rectangle 60"/>
            <p:cNvSpPr/>
            <p:nvPr/>
          </p:nvSpPr>
          <p:spPr>
            <a:xfrm>
              <a:off x="5956857" y="1858595"/>
              <a:ext cx="330009" cy="247507"/>
            </a:xfrm>
            <a:prstGeom prst="rect">
              <a:avLst/>
            </a:prstGeom>
            <a:solidFill>
              <a:srgbClr val="3F5378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 61"/>
                <p:cNvSpPr/>
                <p:nvPr/>
              </p:nvSpPr>
              <p:spPr>
                <a:xfrm>
                  <a:off x="5956856" y="1846130"/>
                  <a:ext cx="330010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Rectangle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6856" y="1846130"/>
                  <a:ext cx="330010" cy="24622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3" name="Group 62"/>
          <p:cNvGrpSpPr/>
          <p:nvPr/>
        </p:nvGrpSpPr>
        <p:grpSpPr>
          <a:xfrm>
            <a:off x="4488345" y="3811754"/>
            <a:ext cx="333505" cy="265904"/>
            <a:chOff x="6883689" y="1840198"/>
            <a:chExt cx="333505" cy="265904"/>
          </a:xfrm>
        </p:grpSpPr>
        <p:sp>
          <p:nvSpPr>
            <p:cNvPr id="64" name="Rectangle 63"/>
            <p:cNvSpPr/>
            <p:nvPr/>
          </p:nvSpPr>
          <p:spPr>
            <a:xfrm>
              <a:off x="6887185" y="1858595"/>
              <a:ext cx="330009" cy="247507"/>
            </a:xfrm>
            <a:prstGeom prst="rect">
              <a:avLst/>
            </a:prstGeom>
            <a:solidFill>
              <a:srgbClr val="3F5378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/>
                <p:cNvSpPr/>
                <p:nvPr/>
              </p:nvSpPr>
              <p:spPr>
                <a:xfrm>
                  <a:off x="6883689" y="1840198"/>
                  <a:ext cx="330010" cy="25808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Rectangle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3689" y="1840198"/>
                  <a:ext cx="330010" cy="25808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Group 65"/>
          <p:cNvGrpSpPr/>
          <p:nvPr/>
        </p:nvGrpSpPr>
        <p:grpSpPr>
          <a:xfrm>
            <a:off x="4946295" y="1888290"/>
            <a:ext cx="340653" cy="254966"/>
            <a:chOff x="5361264" y="3154107"/>
            <a:chExt cx="340653" cy="254966"/>
          </a:xfrm>
        </p:grpSpPr>
        <p:sp>
          <p:nvSpPr>
            <p:cNvPr id="67" name="Rectangle 66"/>
            <p:cNvSpPr/>
            <p:nvPr/>
          </p:nvSpPr>
          <p:spPr>
            <a:xfrm>
              <a:off x="5361264" y="3161566"/>
              <a:ext cx="330009" cy="247507"/>
            </a:xfrm>
            <a:prstGeom prst="rect">
              <a:avLst/>
            </a:prstGeom>
            <a:solidFill>
              <a:srgbClr val="FF9800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5371907" y="3154107"/>
                  <a:ext cx="330010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1907" y="3154107"/>
                  <a:ext cx="330010" cy="24622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9" name="Group 68"/>
          <p:cNvGrpSpPr/>
          <p:nvPr/>
        </p:nvGrpSpPr>
        <p:grpSpPr>
          <a:xfrm>
            <a:off x="5379506" y="1892019"/>
            <a:ext cx="342457" cy="254966"/>
            <a:chOff x="5358061" y="3524849"/>
            <a:chExt cx="342457" cy="254966"/>
          </a:xfrm>
        </p:grpSpPr>
        <p:sp>
          <p:nvSpPr>
            <p:cNvPr id="70" name="Rectangle 69"/>
            <p:cNvSpPr/>
            <p:nvPr/>
          </p:nvSpPr>
          <p:spPr>
            <a:xfrm>
              <a:off x="5358061" y="3532308"/>
              <a:ext cx="330009" cy="247507"/>
            </a:xfrm>
            <a:prstGeom prst="rect">
              <a:avLst/>
            </a:prstGeom>
            <a:solidFill>
              <a:srgbClr val="FF9800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/>
                <p:cNvSpPr/>
                <p:nvPr/>
              </p:nvSpPr>
              <p:spPr>
                <a:xfrm>
                  <a:off x="5370508" y="3524849"/>
                  <a:ext cx="330010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Rectangle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0508" y="3524849"/>
                  <a:ext cx="330010" cy="2462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Group 71"/>
          <p:cNvGrpSpPr/>
          <p:nvPr/>
        </p:nvGrpSpPr>
        <p:grpSpPr>
          <a:xfrm>
            <a:off x="5826968" y="1892480"/>
            <a:ext cx="336360" cy="254044"/>
            <a:chOff x="5356577" y="3910397"/>
            <a:chExt cx="336360" cy="254044"/>
          </a:xfrm>
        </p:grpSpPr>
        <p:sp>
          <p:nvSpPr>
            <p:cNvPr id="73" name="Rectangle 72"/>
            <p:cNvSpPr/>
            <p:nvPr/>
          </p:nvSpPr>
          <p:spPr>
            <a:xfrm>
              <a:off x="5356577" y="3916934"/>
              <a:ext cx="330009" cy="247507"/>
            </a:xfrm>
            <a:prstGeom prst="rect">
              <a:avLst/>
            </a:prstGeom>
            <a:solidFill>
              <a:srgbClr val="FF9800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/>
                <p:cNvSpPr/>
                <p:nvPr/>
              </p:nvSpPr>
              <p:spPr>
                <a:xfrm>
                  <a:off x="5362927" y="3910397"/>
                  <a:ext cx="330010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Rectangle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2927" y="3910397"/>
                  <a:ext cx="330010" cy="24622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Group 74"/>
          <p:cNvGrpSpPr/>
          <p:nvPr/>
        </p:nvGrpSpPr>
        <p:grpSpPr>
          <a:xfrm>
            <a:off x="6709057" y="1885347"/>
            <a:ext cx="332496" cy="259973"/>
            <a:chOff x="5354090" y="4665100"/>
            <a:chExt cx="332496" cy="259973"/>
          </a:xfrm>
        </p:grpSpPr>
        <p:sp>
          <p:nvSpPr>
            <p:cNvPr id="76" name="Rectangle 75"/>
            <p:cNvSpPr/>
            <p:nvPr/>
          </p:nvSpPr>
          <p:spPr>
            <a:xfrm>
              <a:off x="5354090" y="4677566"/>
              <a:ext cx="330009" cy="247507"/>
            </a:xfrm>
            <a:prstGeom prst="rect">
              <a:avLst/>
            </a:prstGeom>
            <a:solidFill>
              <a:srgbClr val="FF9800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angle 76"/>
                <p:cNvSpPr/>
                <p:nvPr/>
              </p:nvSpPr>
              <p:spPr>
                <a:xfrm>
                  <a:off x="5356576" y="4665100"/>
                  <a:ext cx="330010" cy="25808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Rectangle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6576" y="4665100"/>
                  <a:ext cx="330010" cy="25808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8" name="Group 77"/>
          <p:cNvGrpSpPr/>
          <p:nvPr/>
        </p:nvGrpSpPr>
        <p:grpSpPr>
          <a:xfrm rot="10800000">
            <a:off x="6274683" y="1996070"/>
            <a:ext cx="323019" cy="46863"/>
            <a:chOff x="6425516" y="1959488"/>
            <a:chExt cx="323019" cy="46863"/>
          </a:xfrm>
        </p:grpSpPr>
        <p:sp>
          <p:nvSpPr>
            <p:cNvPr id="79" name="Oval 78"/>
            <p:cNvSpPr/>
            <p:nvPr/>
          </p:nvSpPr>
          <p:spPr>
            <a:xfrm>
              <a:off x="6425516" y="1959488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" name="Oval 79"/>
            <p:cNvSpPr/>
            <p:nvPr/>
          </p:nvSpPr>
          <p:spPr>
            <a:xfrm>
              <a:off x="6564166" y="1960632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1" name="Oval 80"/>
            <p:cNvSpPr/>
            <p:nvPr/>
          </p:nvSpPr>
          <p:spPr>
            <a:xfrm>
              <a:off x="6702816" y="1959488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2" name="Rectangle 81"/>
          <p:cNvSpPr/>
          <p:nvPr/>
        </p:nvSpPr>
        <p:spPr>
          <a:xfrm>
            <a:off x="4946295" y="2255438"/>
            <a:ext cx="330009" cy="24750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3" name="Rectangle 82"/>
          <p:cNvSpPr/>
          <p:nvPr/>
        </p:nvSpPr>
        <p:spPr>
          <a:xfrm>
            <a:off x="1115667" y="3217270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5782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</a:p>
        </p:txBody>
      </p:sp>
      <p:pic>
        <p:nvPicPr>
          <p:cNvPr id="4" name="Picture 2" descr="Image result for malware attack news pap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116" y="687644"/>
            <a:ext cx="2365081" cy="236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malware attack news pa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1404" y="718403"/>
            <a:ext cx="2320062" cy="129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mage result for malware attack news pa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1404" y="2646043"/>
            <a:ext cx="2320062" cy="219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5458" y="3052725"/>
            <a:ext cx="2365081" cy="20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9673" y="206694"/>
            <a:ext cx="2776092" cy="2565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8981" y="2493275"/>
            <a:ext cx="2449935" cy="2055642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396950" y="203025"/>
            <a:ext cx="1502734" cy="29046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Recent News</a:t>
            </a:r>
            <a:endParaRPr lang="en-US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17940" y="4671189"/>
            <a:ext cx="2200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Roboto Condensed" panose="020B0604020202020204" charset="0"/>
                <a:ea typeface="Roboto Condensed" panose="020B0604020202020204" charset="0"/>
              </a:rPr>
              <a:t>Image Source: Google Image</a:t>
            </a:r>
            <a:endParaRPr lang="en-US" sz="1000" b="1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69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 dirty="0"/>
              <a:t>Formalization of Distance Metric (Online)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12</a:t>
            </a:r>
            <a:endParaRPr lang="en" dirty="0"/>
          </a:p>
        </p:txBody>
      </p:sp>
      <p:sp>
        <p:nvSpPr>
          <p:cNvPr id="6" name="Oval 5"/>
          <p:cNvSpPr/>
          <p:nvPr/>
        </p:nvSpPr>
        <p:spPr>
          <a:xfrm>
            <a:off x="507456" y="1765444"/>
            <a:ext cx="1463039" cy="1237347"/>
          </a:xfrm>
          <a:prstGeom prst="ellipse">
            <a:avLst/>
          </a:prstGeom>
          <a:solidFill>
            <a:srgbClr val="BCD5EA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401535" y="1932908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917468" y="2532829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1367216" y="2331702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108468" y="4119272"/>
            <a:ext cx="233002" cy="231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?</a:t>
            </a:r>
            <a:endParaRPr lang="en-IN" dirty="0"/>
          </a:p>
        </p:txBody>
      </p:sp>
      <p:sp>
        <p:nvSpPr>
          <p:cNvPr id="40" name="TextBox 39"/>
          <p:cNvSpPr txBox="1"/>
          <p:nvPr/>
        </p:nvSpPr>
        <p:spPr>
          <a:xfrm>
            <a:off x="408048" y="1489971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Known Benign Programs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87830" y="3610486"/>
            <a:ext cx="846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Unknown</a:t>
            </a:r>
          </a:p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Executable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010344" y="4416970"/>
                <a:ext cx="44364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344" y="4416970"/>
                <a:ext cx="443648" cy="215444"/>
              </a:xfrm>
              <a:prstGeom prst="rect">
                <a:avLst/>
              </a:prstGeom>
              <a:blipFill>
                <a:blip r:embed="rId2"/>
                <a:stretch>
                  <a:fillRect l="-8219" r="-10959" b="-342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96125" y="4794300"/>
            <a:ext cx="822661" cy="276999"/>
          </a:xfrm>
          <a:prstGeom prst="rect">
            <a:avLst/>
          </a:prstGeom>
          <a:solidFill>
            <a:srgbClr val="3F5378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200" dirty="0" smtClean="0">
                <a:solidFill>
                  <a:schemeClr val="bg1"/>
                </a:solidFill>
              </a:rPr>
              <a:t>Calculate</a:t>
            </a:r>
            <a:endParaRPr lang="en-IN" sz="1200" dirty="0">
              <a:solidFill>
                <a:schemeClr val="bg1"/>
              </a:solidFill>
            </a:endParaRPr>
          </a:p>
        </p:txBody>
      </p:sp>
      <p:cxnSp>
        <p:nvCxnSpPr>
          <p:cNvPr id="13" name="Elbow Connector 12"/>
          <p:cNvCxnSpPr>
            <a:stCxn id="3" idx="0"/>
            <a:endCxn id="12" idx="1"/>
          </p:cNvCxnSpPr>
          <p:nvPr/>
        </p:nvCxnSpPr>
        <p:spPr>
          <a:xfrm rot="5400000" flipH="1" flipV="1">
            <a:off x="624096" y="4408052"/>
            <a:ext cx="269608" cy="50288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 rot="5400000">
            <a:off x="4491996" y="3510757"/>
            <a:ext cx="323019" cy="46863"/>
            <a:chOff x="6425516" y="1959488"/>
            <a:chExt cx="323019" cy="46863"/>
          </a:xfrm>
        </p:grpSpPr>
        <p:sp>
          <p:nvSpPr>
            <p:cNvPr id="49" name="Oval 48"/>
            <p:cNvSpPr/>
            <p:nvPr/>
          </p:nvSpPr>
          <p:spPr>
            <a:xfrm>
              <a:off x="6425516" y="1959488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Oval 49"/>
            <p:cNvSpPr/>
            <p:nvPr/>
          </p:nvSpPr>
          <p:spPr>
            <a:xfrm>
              <a:off x="6564166" y="1960632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Oval 50"/>
            <p:cNvSpPr/>
            <p:nvPr/>
          </p:nvSpPr>
          <p:spPr>
            <a:xfrm>
              <a:off x="6702816" y="1959488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2" name="TextBox 51"/>
          <p:cNvSpPr txBox="1"/>
          <p:nvPr/>
        </p:nvSpPr>
        <p:spPr>
          <a:xfrm rot="16200000">
            <a:off x="2845025" y="2980149"/>
            <a:ext cx="2937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Indicator Programs (High-Level System Calls)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 rot="16200000">
            <a:off x="5812094" y="945959"/>
            <a:ext cx="369332" cy="1544654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Observers (HPC Events)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4488345" y="2250844"/>
            <a:ext cx="330010" cy="259972"/>
            <a:chOff x="5019539" y="1846131"/>
            <a:chExt cx="330010" cy="259972"/>
          </a:xfrm>
        </p:grpSpPr>
        <p:sp>
          <p:nvSpPr>
            <p:cNvPr id="55" name="Rectangle 54"/>
            <p:cNvSpPr/>
            <p:nvPr/>
          </p:nvSpPr>
          <p:spPr>
            <a:xfrm>
              <a:off x="5019539" y="1858596"/>
              <a:ext cx="330009" cy="247507"/>
            </a:xfrm>
            <a:prstGeom prst="rect">
              <a:avLst/>
            </a:prstGeom>
            <a:solidFill>
              <a:srgbClr val="3F5378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Rectangle 55"/>
                <p:cNvSpPr/>
                <p:nvPr/>
              </p:nvSpPr>
              <p:spPr>
                <a:xfrm>
                  <a:off x="5019539" y="1846131"/>
                  <a:ext cx="330010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Rectangle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9539" y="1846131"/>
                  <a:ext cx="330010" cy="24622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" name="Group 56"/>
          <p:cNvGrpSpPr/>
          <p:nvPr/>
        </p:nvGrpSpPr>
        <p:grpSpPr>
          <a:xfrm>
            <a:off x="4488345" y="2628455"/>
            <a:ext cx="344344" cy="259972"/>
            <a:chOff x="5488198" y="1846131"/>
            <a:chExt cx="344344" cy="259972"/>
          </a:xfrm>
        </p:grpSpPr>
        <p:sp>
          <p:nvSpPr>
            <p:cNvPr id="58" name="Rectangle 57"/>
            <p:cNvSpPr/>
            <p:nvPr/>
          </p:nvSpPr>
          <p:spPr>
            <a:xfrm>
              <a:off x="5488198" y="1858596"/>
              <a:ext cx="330009" cy="247507"/>
            </a:xfrm>
            <a:prstGeom prst="rect">
              <a:avLst/>
            </a:prstGeom>
            <a:solidFill>
              <a:srgbClr val="3F5378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58"/>
                <p:cNvSpPr/>
                <p:nvPr/>
              </p:nvSpPr>
              <p:spPr>
                <a:xfrm>
                  <a:off x="5502532" y="1846131"/>
                  <a:ext cx="330010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Rectangle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2532" y="1846131"/>
                  <a:ext cx="330010" cy="24622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/>
          <p:cNvGrpSpPr/>
          <p:nvPr/>
        </p:nvGrpSpPr>
        <p:grpSpPr>
          <a:xfrm>
            <a:off x="4491771" y="2996651"/>
            <a:ext cx="330010" cy="259972"/>
            <a:chOff x="5956856" y="1846130"/>
            <a:chExt cx="330010" cy="259972"/>
          </a:xfrm>
        </p:grpSpPr>
        <p:sp>
          <p:nvSpPr>
            <p:cNvPr id="61" name="Rectangle 60"/>
            <p:cNvSpPr/>
            <p:nvPr/>
          </p:nvSpPr>
          <p:spPr>
            <a:xfrm>
              <a:off x="5956857" y="1858595"/>
              <a:ext cx="330009" cy="247507"/>
            </a:xfrm>
            <a:prstGeom prst="rect">
              <a:avLst/>
            </a:prstGeom>
            <a:solidFill>
              <a:srgbClr val="3F5378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 61"/>
                <p:cNvSpPr/>
                <p:nvPr/>
              </p:nvSpPr>
              <p:spPr>
                <a:xfrm>
                  <a:off x="5956856" y="1846130"/>
                  <a:ext cx="330010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Rectangle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6856" y="1846130"/>
                  <a:ext cx="330010" cy="24622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3" name="Group 62"/>
          <p:cNvGrpSpPr/>
          <p:nvPr/>
        </p:nvGrpSpPr>
        <p:grpSpPr>
          <a:xfrm>
            <a:off x="4488345" y="3811754"/>
            <a:ext cx="333505" cy="265904"/>
            <a:chOff x="6883689" y="1840198"/>
            <a:chExt cx="333505" cy="265904"/>
          </a:xfrm>
        </p:grpSpPr>
        <p:sp>
          <p:nvSpPr>
            <p:cNvPr id="64" name="Rectangle 63"/>
            <p:cNvSpPr/>
            <p:nvPr/>
          </p:nvSpPr>
          <p:spPr>
            <a:xfrm>
              <a:off x="6887185" y="1858595"/>
              <a:ext cx="330009" cy="247507"/>
            </a:xfrm>
            <a:prstGeom prst="rect">
              <a:avLst/>
            </a:prstGeom>
            <a:solidFill>
              <a:srgbClr val="3F5378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/>
                <p:cNvSpPr/>
                <p:nvPr/>
              </p:nvSpPr>
              <p:spPr>
                <a:xfrm>
                  <a:off x="6883689" y="1840198"/>
                  <a:ext cx="330010" cy="25808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Rectangle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3689" y="1840198"/>
                  <a:ext cx="330010" cy="25808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Group 65"/>
          <p:cNvGrpSpPr/>
          <p:nvPr/>
        </p:nvGrpSpPr>
        <p:grpSpPr>
          <a:xfrm>
            <a:off x="4946295" y="1888290"/>
            <a:ext cx="340653" cy="254966"/>
            <a:chOff x="5361264" y="3154107"/>
            <a:chExt cx="340653" cy="254966"/>
          </a:xfrm>
        </p:grpSpPr>
        <p:sp>
          <p:nvSpPr>
            <p:cNvPr id="67" name="Rectangle 66"/>
            <p:cNvSpPr/>
            <p:nvPr/>
          </p:nvSpPr>
          <p:spPr>
            <a:xfrm>
              <a:off x="5361264" y="3161566"/>
              <a:ext cx="330009" cy="247507"/>
            </a:xfrm>
            <a:prstGeom prst="rect">
              <a:avLst/>
            </a:prstGeom>
            <a:solidFill>
              <a:srgbClr val="FF9800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5371907" y="3154107"/>
                  <a:ext cx="330010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1907" y="3154107"/>
                  <a:ext cx="330010" cy="24622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9" name="Group 68"/>
          <p:cNvGrpSpPr/>
          <p:nvPr/>
        </p:nvGrpSpPr>
        <p:grpSpPr>
          <a:xfrm>
            <a:off x="5379506" y="1892019"/>
            <a:ext cx="342457" cy="254966"/>
            <a:chOff x="5358061" y="3524849"/>
            <a:chExt cx="342457" cy="254966"/>
          </a:xfrm>
        </p:grpSpPr>
        <p:sp>
          <p:nvSpPr>
            <p:cNvPr id="70" name="Rectangle 69"/>
            <p:cNvSpPr/>
            <p:nvPr/>
          </p:nvSpPr>
          <p:spPr>
            <a:xfrm>
              <a:off x="5358061" y="3532308"/>
              <a:ext cx="330009" cy="247507"/>
            </a:xfrm>
            <a:prstGeom prst="rect">
              <a:avLst/>
            </a:prstGeom>
            <a:solidFill>
              <a:srgbClr val="FF9800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/>
                <p:cNvSpPr/>
                <p:nvPr/>
              </p:nvSpPr>
              <p:spPr>
                <a:xfrm>
                  <a:off x="5370508" y="3524849"/>
                  <a:ext cx="330010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Rectangle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0508" y="3524849"/>
                  <a:ext cx="330010" cy="2462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Group 71"/>
          <p:cNvGrpSpPr/>
          <p:nvPr/>
        </p:nvGrpSpPr>
        <p:grpSpPr>
          <a:xfrm>
            <a:off x="5826968" y="1892480"/>
            <a:ext cx="336360" cy="254044"/>
            <a:chOff x="5356577" y="3910397"/>
            <a:chExt cx="336360" cy="254044"/>
          </a:xfrm>
        </p:grpSpPr>
        <p:sp>
          <p:nvSpPr>
            <p:cNvPr id="73" name="Rectangle 72"/>
            <p:cNvSpPr/>
            <p:nvPr/>
          </p:nvSpPr>
          <p:spPr>
            <a:xfrm>
              <a:off x="5356577" y="3916934"/>
              <a:ext cx="330009" cy="247507"/>
            </a:xfrm>
            <a:prstGeom prst="rect">
              <a:avLst/>
            </a:prstGeom>
            <a:solidFill>
              <a:srgbClr val="FF9800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/>
                <p:cNvSpPr/>
                <p:nvPr/>
              </p:nvSpPr>
              <p:spPr>
                <a:xfrm>
                  <a:off x="5362927" y="3910397"/>
                  <a:ext cx="330010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Rectangle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2927" y="3910397"/>
                  <a:ext cx="330010" cy="24622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Group 74"/>
          <p:cNvGrpSpPr/>
          <p:nvPr/>
        </p:nvGrpSpPr>
        <p:grpSpPr>
          <a:xfrm>
            <a:off x="6709057" y="1885347"/>
            <a:ext cx="332496" cy="259973"/>
            <a:chOff x="5354090" y="4665100"/>
            <a:chExt cx="332496" cy="259973"/>
          </a:xfrm>
        </p:grpSpPr>
        <p:sp>
          <p:nvSpPr>
            <p:cNvPr id="76" name="Rectangle 75"/>
            <p:cNvSpPr/>
            <p:nvPr/>
          </p:nvSpPr>
          <p:spPr>
            <a:xfrm>
              <a:off x="5354090" y="4677566"/>
              <a:ext cx="330009" cy="247507"/>
            </a:xfrm>
            <a:prstGeom prst="rect">
              <a:avLst/>
            </a:prstGeom>
            <a:solidFill>
              <a:srgbClr val="FF9800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angle 76"/>
                <p:cNvSpPr/>
                <p:nvPr/>
              </p:nvSpPr>
              <p:spPr>
                <a:xfrm>
                  <a:off x="5356576" y="4665100"/>
                  <a:ext cx="330010" cy="25808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Rectangle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6576" y="4665100"/>
                  <a:ext cx="330010" cy="25808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8" name="Group 77"/>
          <p:cNvGrpSpPr/>
          <p:nvPr/>
        </p:nvGrpSpPr>
        <p:grpSpPr>
          <a:xfrm rot="10800000">
            <a:off x="6274683" y="1996070"/>
            <a:ext cx="323019" cy="46863"/>
            <a:chOff x="6425516" y="1959488"/>
            <a:chExt cx="323019" cy="46863"/>
          </a:xfrm>
        </p:grpSpPr>
        <p:sp>
          <p:nvSpPr>
            <p:cNvPr id="79" name="Oval 78"/>
            <p:cNvSpPr/>
            <p:nvPr/>
          </p:nvSpPr>
          <p:spPr>
            <a:xfrm>
              <a:off x="6425516" y="1959488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" name="Oval 79"/>
            <p:cNvSpPr/>
            <p:nvPr/>
          </p:nvSpPr>
          <p:spPr>
            <a:xfrm>
              <a:off x="6564166" y="1960632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1" name="Oval 80"/>
            <p:cNvSpPr/>
            <p:nvPr/>
          </p:nvSpPr>
          <p:spPr>
            <a:xfrm>
              <a:off x="6702816" y="1959488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2" name="Rectangle 81"/>
          <p:cNvSpPr/>
          <p:nvPr/>
        </p:nvSpPr>
        <p:spPr>
          <a:xfrm>
            <a:off x="4946295" y="2255438"/>
            <a:ext cx="330009" cy="24750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3" name="Freeform 82"/>
          <p:cNvSpPr/>
          <p:nvPr/>
        </p:nvSpPr>
        <p:spPr>
          <a:xfrm>
            <a:off x="2806590" y="2611027"/>
            <a:ext cx="520505" cy="928524"/>
          </a:xfrm>
          <a:custGeom>
            <a:avLst/>
            <a:gdLst>
              <a:gd name="connsiteX0" fmla="*/ 0 w 520505"/>
              <a:gd name="connsiteY0" fmla="*/ 928524 h 928524"/>
              <a:gd name="connsiteX1" fmla="*/ 239151 w 520505"/>
              <a:gd name="connsiteY1" fmla="*/ 56 h 928524"/>
              <a:gd name="connsiteX2" fmla="*/ 520505 w 520505"/>
              <a:gd name="connsiteY2" fmla="*/ 893354 h 928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0505" h="928524">
                <a:moveTo>
                  <a:pt x="0" y="928524"/>
                </a:moveTo>
                <a:cubicBezTo>
                  <a:pt x="76200" y="467221"/>
                  <a:pt x="152400" y="5918"/>
                  <a:pt x="239151" y="56"/>
                </a:cubicBezTo>
                <a:cubicBezTo>
                  <a:pt x="325902" y="-5806"/>
                  <a:pt x="423203" y="443774"/>
                  <a:pt x="520505" y="893354"/>
                </a:cubicBezTo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4" name="Freeform 83"/>
          <p:cNvSpPr/>
          <p:nvPr/>
        </p:nvSpPr>
        <p:spPr>
          <a:xfrm>
            <a:off x="2395383" y="2654162"/>
            <a:ext cx="520505" cy="928524"/>
          </a:xfrm>
          <a:custGeom>
            <a:avLst/>
            <a:gdLst>
              <a:gd name="connsiteX0" fmla="*/ 0 w 520505"/>
              <a:gd name="connsiteY0" fmla="*/ 928524 h 928524"/>
              <a:gd name="connsiteX1" fmla="*/ 239151 w 520505"/>
              <a:gd name="connsiteY1" fmla="*/ 56 h 928524"/>
              <a:gd name="connsiteX2" fmla="*/ 520505 w 520505"/>
              <a:gd name="connsiteY2" fmla="*/ 893354 h 928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0505" h="928524">
                <a:moveTo>
                  <a:pt x="0" y="928524"/>
                </a:moveTo>
                <a:cubicBezTo>
                  <a:pt x="76200" y="467221"/>
                  <a:pt x="152400" y="5918"/>
                  <a:pt x="239151" y="56"/>
                </a:cubicBezTo>
                <a:cubicBezTo>
                  <a:pt x="325902" y="-5806"/>
                  <a:pt x="423203" y="443774"/>
                  <a:pt x="520505" y="893354"/>
                </a:cubicBezTo>
              </a:path>
            </a:pathLst>
          </a:custGeom>
          <a:solidFill>
            <a:srgbClr val="3A81BA"/>
          </a:solidFill>
          <a:ln>
            <a:solidFill>
              <a:srgbClr val="285D8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5" name="Rectangle 84"/>
          <p:cNvSpPr/>
          <p:nvPr/>
        </p:nvSpPr>
        <p:spPr>
          <a:xfrm>
            <a:off x="1115667" y="3217270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6" name="TextBox 85"/>
          <p:cNvSpPr txBox="1"/>
          <p:nvPr/>
        </p:nvSpPr>
        <p:spPr>
          <a:xfrm>
            <a:off x="4946294" y="2255438"/>
            <a:ext cx="3300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 smtClean="0">
                <a:latin typeface="Roboto Condensed" panose="020B0604020202020204" charset="0"/>
                <a:ea typeface="Roboto Condensed" panose="020B0604020202020204" charset="0"/>
              </a:rPr>
              <a:t>+1</a:t>
            </a:r>
            <a:endParaRPr lang="en-IN" sz="10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744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 dirty="0"/>
              <a:t>Formalization of Distance Metric (Online)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12</a:t>
            </a:r>
            <a:endParaRPr lang="en" dirty="0"/>
          </a:p>
        </p:txBody>
      </p:sp>
      <p:sp>
        <p:nvSpPr>
          <p:cNvPr id="6" name="Oval 5"/>
          <p:cNvSpPr/>
          <p:nvPr/>
        </p:nvSpPr>
        <p:spPr>
          <a:xfrm>
            <a:off x="507456" y="1765444"/>
            <a:ext cx="1463039" cy="1237347"/>
          </a:xfrm>
          <a:prstGeom prst="ellipse">
            <a:avLst/>
          </a:prstGeom>
          <a:solidFill>
            <a:srgbClr val="BCD5EA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401535" y="1932908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917468" y="2532829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1367216" y="2331702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108468" y="4119272"/>
            <a:ext cx="233002" cy="231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?</a:t>
            </a:r>
            <a:endParaRPr lang="en-IN" dirty="0"/>
          </a:p>
        </p:txBody>
      </p:sp>
      <p:sp>
        <p:nvSpPr>
          <p:cNvPr id="40" name="TextBox 39"/>
          <p:cNvSpPr txBox="1"/>
          <p:nvPr/>
        </p:nvSpPr>
        <p:spPr>
          <a:xfrm>
            <a:off x="408048" y="1489971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Known Benign Programs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87830" y="3610486"/>
            <a:ext cx="846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Unknown</a:t>
            </a:r>
          </a:p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Executable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010344" y="4416970"/>
                <a:ext cx="44364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344" y="4416970"/>
                <a:ext cx="443648" cy="215444"/>
              </a:xfrm>
              <a:prstGeom prst="rect">
                <a:avLst/>
              </a:prstGeom>
              <a:blipFill>
                <a:blip r:embed="rId2"/>
                <a:stretch>
                  <a:fillRect l="-8219" r="-10959" b="-342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96125" y="4794300"/>
            <a:ext cx="822661" cy="276999"/>
          </a:xfrm>
          <a:prstGeom prst="rect">
            <a:avLst/>
          </a:prstGeom>
          <a:solidFill>
            <a:srgbClr val="3F5378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200" dirty="0" smtClean="0">
                <a:solidFill>
                  <a:schemeClr val="bg1"/>
                </a:solidFill>
              </a:rPr>
              <a:t>Calculate</a:t>
            </a:r>
            <a:endParaRPr lang="en-IN" sz="1200" dirty="0">
              <a:solidFill>
                <a:schemeClr val="bg1"/>
              </a:solidFill>
            </a:endParaRPr>
          </a:p>
        </p:txBody>
      </p:sp>
      <p:cxnSp>
        <p:nvCxnSpPr>
          <p:cNvPr id="13" name="Elbow Connector 12"/>
          <p:cNvCxnSpPr>
            <a:stCxn id="3" idx="0"/>
            <a:endCxn id="12" idx="1"/>
          </p:cNvCxnSpPr>
          <p:nvPr/>
        </p:nvCxnSpPr>
        <p:spPr>
          <a:xfrm rot="5400000" flipH="1" flipV="1">
            <a:off x="624096" y="4408052"/>
            <a:ext cx="269608" cy="50288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 rot="5400000">
            <a:off x="4491996" y="3510757"/>
            <a:ext cx="323019" cy="46863"/>
            <a:chOff x="6425516" y="1959488"/>
            <a:chExt cx="323019" cy="46863"/>
          </a:xfrm>
        </p:grpSpPr>
        <p:sp>
          <p:nvSpPr>
            <p:cNvPr id="49" name="Oval 48"/>
            <p:cNvSpPr/>
            <p:nvPr/>
          </p:nvSpPr>
          <p:spPr>
            <a:xfrm>
              <a:off x="6425516" y="1959488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Oval 49"/>
            <p:cNvSpPr/>
            <p:nvPr/>
          </p:nvSpPr>
          <p:spPr>
            <a:xfrm>
              <a:off x="6564166" y="1960632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Oval 50"/>
            <p:cNvSpPr/>
            <p:nvPr/>
          </p:nvSpPr>
          <p:spPr>
            <a:xfrm>
              <a:off x="6702816" y="1959488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2" name="TextBox 51"/>
          <p:cNvSpPr txBox="1"/>
          <p:nvPr/>
        </p:nvSpPr>
        <p:spPr>
          <a:xfrm rot="16200000">
            <a:off x="2845025" y="2980149"/>
            <a:ext cx="2937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Indicator Programs (High-Level System Calls)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 rot="16200000">
            <a:off x="5812094" y="945959"/>
            <a:ext cx="369332" cy="1544654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Observers (HPC Events)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4488345" y="2250844"/>
            <a:ext cx="330010" cy="259972"/>
            <a:chOff x="5019539" y="1846131"/>
            <a:chExt cx="330010" cy="259972"/>
          </a:xfrm>
        </p:grpSpPr>
        <p:sp>
          <p:nvSpPr>
            <p:cNvPr id="55" name="Rectangle 54"/>
            <p:cNvSpPr/>
            <p:nvPr/>
          </p:nvSpPr>
          <p:spPr>
            <a:xfrm>
              <a:off x="5019539" y="1858596"/>
              <a:ext cx="330009" cy="247507"/>
            </a:xfrm>
            <a:prstGeom prst="rect">
              <a:avLst/>
            </a:prstGeom>
            <a:solidFill>
              <a:srgbClr val="3F5378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Rectangle 55"/>
                <p:cNvSpPr/>
                <p:nvPr/>
              </p:nvSpPr>
              <p:spPr>
                <a:xfrm>
                  <a:off x="5019539" y="1846131"/>
                  <a:ext cx="330010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Rectangle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9539" y="1846131"/>
                  <a:ext cx="330010" cy="24622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" name="Group 56"/>
          <p:cNvGrpSpPr/>
          <p:nvPr/>
        </p:nvGrpSpPr>
        <p:grpSpPr>
          <a:xfrm>
            <a:off x="4488345" y="2628455"/>
            <a:ext cx="344344" cy="259972"/>
            <a:chOff x="5488198" y="1846131"/>
            <a:chExt cx="344344" cy="259972"/>
          </a:xfrm>
        </p:grpSpPr>
        <p:sp>
          <p:nvSpPr>
            <p:cNvPr id="58" name="Rectangle 57"/>
            <p:cNvSpPr/>
            <p:nvPr/>
          </p:nvSpPr>
          <p:spPr>
            <a:xfrm>
              <a:off x="5488198" y="1858596"/>
              <a:ext cx="330009" cy="247507"/>
            </a:xfrm>
            <a:prstGeom prst="rect">
              <a:avLst/>
            </a:prstGeom>
            <a:solidFill>
              <a:srgbClr val="3F5378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58"/>
                <p:cNvSpPr/>
                <p:nvPr/>
              </p:nvSpPr>
              <p:spPr>
                <a:xfrm>
                  <a:off x="5502532" y="1846131"/>
                  <a:ext cx="330010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Rectangle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2532" y="1846131"/>
                  <a:ext cx="330010" cy="24622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/>
          <p:cNvGrpSpPr/>
          <p:nvPr/>
        </p:nvGrpSpPr>
        <p:grpSpPr>
          <a:xfrm>
            <a:off x="4491771" y="2996651"/>
            <a:ext cx="330010" cy="259972"/>
            <a:chOff x="5956856" y="1846130"/>
            <a:chExt cx="330010" cy="259972"/>
          </a:xfrm>
        </p:grpSpPr>
        <p:sp>
          <p:nvSpPr>
            <p:cNvPr id="61" name="Rectangle 60"/>
            <p:cNvSpPr/>
            <p:nvPr/>
          </p:nvSpPr>
          <p:spPr>
            <a:xfrm>
              <a:off x="5956857" y="1858595"/>
              <a:ext cx="330009" cy="247507"/>
            </a:xfrm>
            <a:prstGeom prst="rect">
              <a:avLst/>
            </a:prstGeom>
            <a:solidFill>
              <a:srgbClr val="3F5378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 61"/>
                <p:cNvSpPr/>
                <p:nvPr/>
              </p:nvSpPr>
              <p:spPr>
                <a:xfrm>
                  <a:off x="5956856" y="1846130"/>
                  <a:ext cx="330010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Rectangle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6856" y="1846130"/>
                  <a:ext cx="330010" cy="24622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3" name="Group 62"/>
          <p:cNvGrpSpPr/>
          <p:nvPr/>
        </p:nvGrpSpPr>
        <p:grpSpPr>
          <a:xfrm>
            <a:off x="4488345" y="3811754"/>
            <a:ext cx="333505" cy="265904"/>
            <a:chOff x="6883689" y="1840198"/>
            <a:chExt cx="333505" cy="265904"/>
          </a:xfrm>
        </p:grpSpPr>
        <p:sp>
          <p:nvSpPr>
            <p:cNvPr id="64" name="Rectangle 63"/>
            <p:cNvSpPr/>
            <p:nvPr/>
          </p:nvSpPr>
          <p:spPr>
            <a:xfrm>
              <a:off x="6887185" y="1858595"/>
              <a:ext cx="330009" cy="247507"/>
            </a:xfrm>
            <a:prstGeom prst="rect">
              <a:avLst/>
            </a:prstGeom>
            <a:solidFill>
              <a:srgbClr val="3F5378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/>
                <p:cNvSpPr/>
                <p:nvPr/>
              </p:nvSpPr>
              <p:spPr>
                <a:xfrm>
                  <a:off x="6883689" y="1840198"/>
                  <a:ext cx="330010" cy="25808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Rectangle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3689" y="1840198"/>
                  <a:ext cx="330010" cy="25808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Group 65"/>
          <p:cNvGrpSpPr/>
          <p:nvPr/>
        </p:nvGrpSpPr>
        <p:grpSpPr>
          <a:xfrm>
            <a:off x="4946295" y="1888290"/>
            <a:ext cx="340653" cy="254966"/>
            <a:chOff x="5361264" y="3154107"/>
            <a:chExt cx="340653" cy="254966"/>
          </a:xfrm>
        </p:grpSpPr>
        <p:sp>
          <p:nvSpPr>
            <p:cNvPr id="67" name="Rectangle 66"/>
            <p:cNvSpPr/>
            <p:nvPr/>
          </p:nvSpPr>
          <p:spPr>
            <a:xfrm>
              <a:off x="5361264" y="3161566"/>
              <a:ext cx="330009" cy="247507"/>
            </a:xfrm>
            <a:prstGeom prst="rect">
              <a:avLst/>
            </a:prstGeom>
            <a:solidFill>
              <a:srgbClr val="FF9800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5371907" y="3154107"/>
                  <a:ext cx="330010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1907" y="3154107"/>
                  <a:ext cx="330010" cy="24622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9" name="Group 68"/>
          <p:cNvGrpSpPr/>
          <p:nvPr/>
        </p:nvGrpSpPr>
        <p:grpSpPr>
          <a:xfrm>
            <a:off x="5379506" y="1892019"/>
            <a:ext cx="342457" cy="254966"/>
            <a:chOff x="5358061" y="3524849"/>
            <a:chExt cx="342457" cy="254966"/>
          </a:xfrm>
        </p:grpSpPr>
        <p:sp>
          <p:nvSpPr>
            <p:cNvPr id="70" name="Rectangle 69"/>
            <p:cNvSpPr/>
            <p:nvPr/>
          </p:nvSpPr>
          <p:spPr>
            <a:xfrm>
              <a:off x="5358061" y="3532308"/>
              <a:ext cx="330009" cy="247507"/>
            </a:xfrm>
            <a:prstGeom prst="rect">
              <a:avLst/>
            </a:prstGeom>
            <a:solidFill>
              <a:srgbClr val="FF9800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/>
                <p:cNvSpPr/>
                <p:nvPr/>
              </p:nvSpPr>
              <p:spPr>
                <a:xfrm>
                  <a:off x="5370508" y="3524849"/>
                  <a:ext cx="330010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Rectangle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0508" y="3524849"/>
                  <a:ext cx="330010" cy="2462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Group 71"/>
          <p:cNvGrpSpPr/>
          <p:nvPr/>
        </p:nvGrpSpPr>
        <p:grpSpPr>
          <a:xfrm>
            <a:off x="5826968" y="1892480"/>
            <a:ext cx="336360" cy="254044"/>
            <a:chOff x="5356577" y="3910397"/>
            <a:chExt cx="336360" cy="254044"/>
          </a:xfrm>
        </p:grpSpPr>
        <p:sp>
          <p:nvSpPr>
            <p:cNvPr id="73" name="Rectangle 72"/>
            <p:cNvSpPr/>
            <p:nvPr/>
          </p:nvSpPr>
          <p:spPr>
            <a:xfrm>
              <a:off x="5356577" y="3916934"/>
              <a:ext cx="330009" cy="247507"/>
            </a:xfrm>
            <a:prstGeom prst="rect">
              <a:avLst/>
            </a:prstGeom>
            <a:solidFill>
              <a:srgbClr val="FF9800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/>
                <p:cNvSpPr/>
                <p:nvPr/>
              </p:nvSpPr>
              <p:spPr>
                <a:xfrm>
                  <a:off x="5362927" y="3910397"/>
                  <a:ext cx="330010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Rectangle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2927" y="3910397"/>
                  <a:ext cx="330010" cy="24622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Group 74"/>
          <p:cNvGrpSpPr/>
          <p:nvPr/>
        </p:nvGrpSpPr>
        <p:grpSpPr>
          <a:xfrm>
            <a:off x="6709057" y="1885347"/>
            <a:ext cx="332496" cy="259973"/>
            <a:chOff x="5354090" y="4665100"/>
            <a:chExt cx="332496" cy="259973"/>
          </a:xfrm>
        </p:grpSpPr>
        <p:sp>
          <p:nvSpPr>
            <p:cNvPr id="76" name="Rectangle 75"/>
            <p:cNvSpPr/>
            <p:nvPr/>
          </p:nvSpPr>
          <p:spPr>
            <a:xfrm>
              <a:off x="5354090" y="4677566"/>
              <a:ext cx="330009" cy="247507"/>
            </a:xfrm>
            <a:prstGeom prst="rect">
              <a:avLst/>
            </a:prstGeom>
            <a:solidFill>
              <a:srgbClr val="FF9800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angle 76"/>
                <p:cNvSpPr/>
                <p:nvPr/>
              </p:nvSpPr>
              <p:spPr>
                <a:xfrm>
                  <a:off x="5356576" y="4665100"/>
                  <a:ext cx="330010" cy="25808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Rectangle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6576" y="4665100"/>
                  <a:ext cx="330010" cy="25808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8" name="Group 77"/>
          <p:cNvGrpSpPr/>
          <p:nvPr/>
        </p:nvGrpSpPr>
        <p:grpSpPr>
          <a:xfrm rot="10800000">
            <a:off x="6274683" y="1996070"/>
            <a:ext cx="323019" cy="46863"/>
            <a:chOff x="6425516" y="1959488"/>
            <a:chExt cx="323019" cy="46863"/>
          </a:xfrm>
        </p:grpSpPr>
        <p:sp>
          <p:nvSpPr>
            <p:cNvPr id="79" name="Oval 78"/>
            <p:cNvSpPr/>
            <p:nvPr/>
          </p:nvSpPr>
          <p:spPr>
            <a:xfrm>
              <a:off x="6425516" y="1959488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" name="Oval 79"/>
            <p:cNvSpPr/>
            <p:nvPr/>
          </p:nvSpPr>
          <p:spPr>
            <a:xfrm>
              <a:off x="6564166" y="1960632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1" name="Oval 80"/>
            <p:cNvSpPr/>
            <p:nvPr/>
          </p:nvSpPr>
          <p:spPr>
            <a:xfrm>
              <a:off x="6702816" y="1959488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2" name="Rectangle 81"/>
          <p:cNvSpPr/>
          <p:nvPr/>
        </p:nvSpPr>
        <p:spPr>
          <a:xfrm>
            <a:off x="4946295" y="2255438"/>
            <a:ext cx="330009" cy="24750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5" name="Rectangle 84"/>
          <p:cNvSpPr/>
          <p:nvPr/>
        </p:nvSpPr>
        <p:spPr>
          <a:xfrm>
            <a:off x="1115667" y="3217270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6" name="TextBox 85"/>
          <p:cNvSpPr txBox="1"/>
          <p:nvPr/>
        </p:nvSpPr>
        <p:spPr>
          <a:xfrm>
            <a:off x="4946294" y="2255438"/>
            <a:ext cx="3300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 smtClean="0">
                <a:latin typeface="Roboto Condensed" panose="020B0604020202020204" charset="0"/>
                <a:ea typeface="Roboto Condensed" panose="020B0604020202020204" charset="0"/>
              </a:rPr>
              <a:t>+1</a:t>
            </a:r>
            <a:endParaRPr lang="en-IN" sz="10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5833318" y="2996651"/>
            <a:ext cx="330009" cy="24750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8688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 dirty="0"/>
              <a:t>Formalization of Distance Metric (Online)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12</a:t>
            </a:r>
            <a:endParaRPr lang="en" dirty="0"/>
          </a:p>
        </p:txBody>
      </p:sp>
      <p:sp>
        <p:nvSpPr>
          <p:cNvPr id="6" name="Oval 5"/>
          <p:cNvSpPr/>
          <p:nvPr/>
        </p:nvSpPr>
        <p:spPr>
          <a:xfrm>
            <a:off x="507456" y="1765444"/>
            <a:ext cx="1463039" cy="1237347"/>
          </a:xfrm>
          <a:prstGeom prst="ellipse">
            <a:avLst/>
          </a:prstGeom>
          <a:solidFill>
            <a:srgbClr val="BCD5EA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401535" y="1932908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917468" y="2532829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1367216" y="2331702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108468" y="4119272"/>
            <a:ext cx="233002" cy="231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?</a:t>
            </a:r>
            <a:endParaRPr lang="en-IN" dirty="0"/>
          </a:p>
        </p:txBody>
      </p:sp>
      <p:sp>
        <p:nvSpPr>
          <p:cNvPr id="40" name="TextBox 39"/>
          <p:cNvSpPr txBox="1"/>
          <p:nvPr/>
        </p:nvSpPr>
        <p:spPr>
          <a:xfrm>
            <a:off x="408048" y="1489971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Known Benign Programs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87830" y="3610486"/>
            <a:ext cx="846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Unknown</a:t>
            </a:r>
          </a:p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Executable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010344" y="4416970"/>
                <a:ext cx="44364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en-I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344" y="4416970"/>
                <a:ext cx="443648" cy="215444"/>
              </a:xfrm>
              <a:prstGeom prst="rect">
                <a:avLst/>
              </a:prstGeom>
              <a:blipFill>
                <a:blip r:embed="rId2"/>
                <a:stretch>
                  <a:fillRect l="-8219" r="-10959" b="-3428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96125" y="4794300"/>
            <a:ext cx="822661" cy="276999"/>
          </a:xfrm>
          <a:prstGeom prst="rect">
            <a:avLst/>
          </a:prstGeom>
          <a:solidFill>
            <a:srgbClr val="3F5378"/>
          </a:solidFill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IN" sz="1200" dirty="0" smtClean="0">
                <a:solidFill>
                  <a:schemeClr val="bg1"/>
                </a:solidFill>
              </a:rPr>
              <a:t>Calculate</a:t>
            </a:r>
            <a:endParaRPr lang="en-IN" sz="1200" dirty="0">
              <a:solidFill>
                <a:schemeClr val="bg1"/>
              </a:solidFill>
            </a:endParaRPr>
          </a:p>
        </p:txBody>
      </p:sp>
      <p:cxnSp>
        <p:nvCxnSpPr>
          <p:cNvPr id="13" name="Elbow Connector 12"/>
          <p:cNvCxnSpPr>
            <a:stCxn id="3" idx="0"/>
            <a:endCxn id="12" idx="1"/>
          </p:cNvCxnSpPr>
          <p:nvPr/>
        </p:nvCxnSpPr>
        <p:spPr>
          <a:xfrm rot="5400000" flipH="1" flipV="1">
            <a:off x="624096" y="4408052"/>
            <a:ext cx="269608" cy="50288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 rot="5400000">
            <a:off x="4491996" y="3510757"/>
            <a:ext cx="323019" cy="46863"/>
            <a:chOff x="6425516" y="1959488"/>
            <a:chExt cx="323019" cy="46863"/>
          </a:xfrm>
        </p:grpSpPr>
        <p:sp>
          <p:nvSpPr>
            <p:cNvPr id="49" name="Oval 48"/>
            <p:cNvSpPr/>
            <p:nvPr/>
          </p:nvSpPr>
          <p:spPr>
            <a:xfrm>
              <a:off x="6425516" y="1959488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0" name="Oval 49"/>
            <p:cNvSpPr/>
            <p:nvPr/>
          </p:nvSpPr>
          <p:spPr>
            <a:xfrm>
              <a:off x="6564166" y="1960632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1" name="Oval 50"/>
            <p:cNvSpPr/>
            <p:nvPr/>
          </p:nvSpPr>
          <p:spPr>
            <a:xfrm>
              <a:off x="6702816" y="1959488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52" name="TextBox 51"/>
          <p:cNvSpPr txBox="1"/>
          <p:nvPr/>
        </p:nvSpPr>
        <p:spPr>
          <a:xfrm rot="16200000">
            <a:off x="2845025" y="2980149"/>
            <a:ext cx="29370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Indicator Programs (High-Level System Calls)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 rot="16200000">
            <a:off x="5812094" y="945959"/>
            <a:ext cx="369332" cy="1544654"/>
          </a:xfrm>
          <a:prstGeom prst="rect">
            <a:avLst/>
          </a:prstGeom>
          <a:noFill/>
        </p:spPr>
        <p:txBody>
          <a:bodyPr vert="vert"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Observers (HPC Events)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4488345" y="2250844"/>
            <a:ext cx="330010" cy="259972"/>
            <a:chOff x="5019539" y="1846131"/>
            <a:chExt cx="330010" cy="259972"/>
          </a:xfrm>
        </p:grpSpPr>
        <p:sp>
          <p:nvSpPr>
            <p:cNvPr id="55" name="Rectangle 54"/>
            <p:cNvSpPr/>
            <p:nvPr/>
          </p:nvSpPr>
          <p:spPr>
            <a:xfrm>
              <a:off x="5019539" y="1858596"/>
              <a:ext cx="330009" cy="247507"/>
            </a:xfrm>
            <a:prstGeom prst="rect">
              <a:avLst/>
            </a:prstGeom>
            <a:solidFill>
              <a:srgbClr val="3F5378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Rectangle 55"/>
                <p:cNvSpPr/>
                <p:nvPr/>
              </p:nvSpPr>
              <p:spPr>
                <a:xfrm>
                  <a:off x="5019539" y="1846131"/>
                  <a:ext cx="330010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Rectangle 5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9539" y="1846131"/>
                  <a:ext cx="330010" cy="24622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" name="Group 56"/>
          <p:cNvGrpSpPr/>
          <p:nvPr/>
        </p:nvGrpSpPr>
        <p:grpSpPr>
          <a:xfrm>
            <a:off x="4488345" y="2628455"/>
            <a:ext cx="344344" cy="259972"/>
            <a:chOff x="5488198" y="1846131"/>
            <a:chExt cx="344344" cy="259972"/>
          </a:xfrm>
        </p:grpSpPr>
        <p:sp>
          <p:nvSpPr>
            <p:cNvPr id="58" name="Rectangle 57"/>
            <p:cNvSpPr/>
            <p:nvPr/>
          </p:nvSpPr>
          <p:spPr>
            <a:xfrm>
              <a:off x="5488198" y="1858596"/>
              <a:ext cx="330009" cy="247507"/>
            </a:xfrm>
            <a:prstGeom prst="rect">
              <a:avLst/>
            </a:prstGeom>
            <a:solidFill>
              <a:srgbClr val="3F5378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58"/>
                <p:cNvSpPr/>
                <p:nvPr/>
              </p:nvSpPr>
              <p:spPr>
                <a:xfrm>
                  <a:off x="5502532" y="1846131"/>
                  <a:ext cx="330010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Rectangle 5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02532" y="1846131"/>
                  <a:ext cx="330010" cy="24622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 59"/>
          <p:cNvGrpSpPr/>
          <p:nvPr/>
        </p:nvGrpSpPr>
        <p:grpSpPr>
          <a:xfrm>
            <a:off x="4491771" y="2996651"/>
            <a:ext cx="330010" cy="259972"/>
            <a:chOff x="5956856" y="1846130"/>
            <a:chExt cx="330010" cy="259972"/>
          </a:xfrm>
        </p:grpSpPr>
        <p:sp>
          <p:nvSpPr>
            <p:cNvPr id="61" name="Rectangle 60"/>
            <p:cNvSpPr/>
            <p:nvPr/>
          </p:nvSpPr>
          <p:spPr>
            <a:xfrm>
              <a:off x="5956857" y="1858595"/>
              <a:ext cx="330009" cy="247507"/>
            </a:xfrm>
            <a:prstGeom prst="rect">
              <a:avLst/>
            </a:prstGeom>
            <a:solidFill>
              <a:srgbClr val="3F5378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 61"/>
                <p:cNvSpPr/>
                <p:nvPr/>
              </p:nvSpPr>
              <p:spPr>
                <a:xfrm>
                  <a:off x="5956856" y="1846130"/>
                  <a:ext cx="330010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Rectangle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6856" y="1846130"/>
                  <a:ext cx="330010" cy="24622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3" name="Group 62"/>
          <p:cNvGrpSpPr/>
          <p:nvPr/>
        </p:nvGrpSpPr>
        <p:grpSpPr>
          <a:xfrm>
            <a:off x="4488345" y="3811754"/>
            <a:ext cx="333505" cy="265904"/>
            <a:chOff x="6883689" y="1840198"/>
            <a:chExt cx="333505" cy="265904"/>
          </a:xfrm>
        </p:grpSpPr>
        <p:sp>
          <p:nvSpPr>
            <p:cNvPr id="64" name="Rectangle 63"/>
            <p:cNvSpPr/>
            <p:nvPr/>
          </p:nvSpPr>
          <p:spPr>
            <a:xfrm>
              <a:off x="6887185" y="1858595"/>
              <a:ext cx="330009" cy="247507"/>
            </a:xfrm>
            <a:prstGeom prst="rect">
              <a:avLst/>
            </a:prstGeom>
            <a:solidFill>
              <a:srgbClr val="3F5378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/>
                <p:cNvSpPr/>
                <p:nvPr/>
              </p:nvSpPr>
              <p:spPr>
                <a:xfrm>
                  <a:off x="6883689" y="1840198"/>
                  <a:ext cx="330010" cy="25808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Rectangle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83689" y="1840198"/>
                  <a:ext cx="330010" cy="25808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Group 65"/>
          <p:cNvGrpSpPr/>
          <p:nvPr/>
        </p:nvGrpSpPr>
        <p:grpSpPr>
          <a:xfrm>
            <a:off x="4946295" y="1888290"/>
            <a:ext cx="340653" cy="254966"/>
            <a:chOff x="5361264" y="3154107"/>
            <a:chExt cx="340653" cy="254966"/>
          </a:xfrm>
        </p:grpSpPr>
        <p:sp>
          <p:nvSpPr>
            <p:cNvPr id="67" name="Rectangle 66"/>
            <p:cNvSpPr/>
            <p:nvPr/>
          </p:nvSpPr>
          <p:spPr>
            <a:xfrm>
              <a:off x="5361264" y="3161566"/>
              <a:ext cx="330009" cy="247507"/>
            </a:xfrm>
            <a:prstGeom prst="rect">
              <a:avLst/>
            </a:prstGeom>
            <a:solidFill>
              <a:srgbClr val="FF9800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Rectangle 67"/>
                <p:cNvSpPr/>
                <p:nvPr/>
              </p:nvSpPr>
              <p:spPr>
                <a:xfrm>
                  <a:off x="5371907" y="3154107"/>
                  <a:ext cx="330010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Rectangle 6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1907" y="3154107"/>
                  <a:ext cx="330010" cy="24622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9" name="Group 68"/>
          <p:cNvGrpSpPr/>
          <p:nvPr/>
        </p:nvGrpSpPr>
        <p:grpSpPr>
          <a:xfrm>
            <a:off x="5379506" y="1892019"/>
            <a:ext cx="342457" cy="254966"/>
            <a:chOff x="5358061" y="3524849"/>
            <a:chExt cx="342457" cy="254966"/>
          </a:xfrm>
        </p:grpSpPr>
        <p:sp>
          <p:nvSpPr>
            <p:cNvPr id="70" name="Rectangle 69"/>
            <p:cNvSpPr/>
            <p:nvPr/>
          </p:nvSpPr>
          <p:spPr>
            <a:xfrm>
              <a:off x="5358061" y="3532308"/>
              <a:ext cx="330009" cy="247507"/>
            </a:xfrm>
            <a:prstGeom prst="rect">
              <a:avLst/>
            </a:prstGeom>
            <a:solidFill>
              <a:srgbClr val="FF9800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Rectangle 70"/>
                <p:cNvSpPr/>
                <p:nvPr/>
              </p:nvSpPr>
              <p:spPr>
                <a:xfrm>
                  <a:off x="5370508" y="3524849"/>
                  <a:ext cx="330010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Rectangle 7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0508" y="3524849"/>
                  <a:ext cx="330010" cy="2462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Group 71"/>
          <p:cNvGrpSpPr/>
          <p:nvPr/>
        </p:nvGrpSpPr>
        <p:grpSpPr>
          <a:xfrm>
            <a:off x="5826968" y="1892480"/>
            <a:ext cx="336360" cy="254044"/>
            <a:chOff x="5356577" y="3910397"/>
            <a:chExt cx="336360" cy="254044"/>
          </a:xfrm>
        </p:grpSpPr>
        <p:sp>
          <p:nvSpPr>
            <p:cNvPr id="73" name="Rectangle 72"/>
            <p:cNvSpPr/>
            <p:nvPr/>
          </p:nvSpPr>
          <p:spPr>
            <a:xfrm>
              <a:off x="5356577" y="3916934"/>
              <a:ext cx="330009" cy="247507"/>
            </a:xfrm>
            <a:prstGeom prst="rect">
              <a:avLst/>
            </a:prstGeom>
            <a:solidFill>
              <a:srgbClr val="FF9800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Rectangle 73"/>
                <p:cNvSpPr/>
                <p:nvPr/>
              </p:nvSpPr>
              <p:spPr>
                <a:xfrm>
                  <a:off x="5362927" y="3910397"/>
                  <a:ext cx="330010" cy="24622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Rectangle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62927" y="3910397"/>
                  <a:ext cx="330010" cy="24622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Group 74"/>
          <p:cNvGrpSpPr/>
          <p:nvPr/>
        </p:nvGrpSpPr>
        <p:grpSpPr>
          <a:xfrm>
            <a:off x="6709057" y="1885347"/>
            <a:ext cx="332496" cy="259973"/>
            <a:chOff x="5354090" y="4665100"/>
            <a:chExt cx="332496" cy="259973"/>
          </a:xfrm>
        </p:grpSpPr>
        <p:sp>
          <p:nvSpPr>
            <p:cNvPr id="76" name="Rectangle 75"/>
            <p:cNvSpPr/>
            <p:nvPr/>
          </p:nvSpPr>
          <p:spPr>
            <a:xfrm>
              <a:off x="5354090" y="4677566"/>
              <a:ext cx="330009" cy="247507"/>
            </a:xfrm>
            <a:prstGeom prst="rect">
              <a:avLst/>
            </a:prstGeom>
            <a:solidFill>
              <a:srgbClr val="FF9800"/>
            </a:solidFill>
            <a:ln w="12700">
              <a:solidFill>
                <a:srgbClr val="2632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Rectangle 76"/>
                <p:cNvSpPr/>
                <p:nvPr/>
              </p:nvSpPr>
              <p:spPr>
                <a:xfrm>
                  <a:off x="5356576" y="4665100"/>
                  <a:ext cx="330010" cy="25808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IN" sz="1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</m:oMath>
                    </m:oMathPara>
                  </a14:m>
                  <a:endParaRPr lang="en-IN" sz="1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7" name="Rectangle 7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56576" y="4665100"/>
                  <a:ext cx="330010" cy="25808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N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8" name="Group 77"/>
          <p:cNvGrpSpPr/>
          <p:nvPr/>
        </p:nvGrpSpPr>
        <p:grpSpPr>
          <a:xfrm rot="10800000">
            <a:off x="6274683" y="1996070"/>
            <a:ext cx="323019" cy="46863"/>
            <a:chOff x="6425516" y="1959488"/>
            <a:chExt cx="323019" cy="46863"/>
          </a:xfrm>
        </p:grpSpPr>
        <p:sp>
          <p:nvSpPr>
            <p:cNvPr id="79" name="Oval 78"/>
            <p:cNvSpPr/>
            <p:nvPr/>
          </p:nvSpPr>
          <p:spPr>
            <a:xfrm>
              <a:off x="6425516" y="1959488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0" name="Oval 79"/>
            <p:cNvSpPr/>
            <p:nvPr/>
          </p:nvSpPr>
          <p:spPr>
            <a:xfrm>
              <a:off x="6564166" y="1960632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1" name="Oval 80"/>
            <p:cNvSpPr/>
            <p:nvPr/>
          </p:nvSpPr>
          <p:spPr>
            <a:xfrm>
              <a:off x="6702816" y="1959488"/>
              <a:ext cx="45719" cy="45719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2" name="Rectangle 81"/>
          <p:cNvSpPr/>
          <p:nvPr/>
        </p:nvSpPr>
        <p:spPr>
          <a:xfrm>
            <a:off x="4946295" y="2255438"/>
            <a:ext cx="330009" cy="24750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5" name="Rectangle 84"/>
          <p:cNvSpPr/>
          <p:nvPr/>
        </p:nvSpPr>
        <p:spPr>
          <a:xfrm>
            <a:off x="1115667" y="3217270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6" name="TextBox 85"/>
          <p:cNvSpPr txBox="1"/>
          <p:nvPr/>
        </p:nvSpPr>
        <p:spPr>
          <a:xfrm>
            <a:off x="4946294" y="2255438"/>
            <a:ext cx="3300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 smtClean="0">
                <a:latin typeface="Roboto Condensed" panose="020B0604020202020204" charset="0"/>
                <a:ea typeface="Roboto Condensed" panose="020B0604020202020204" charset="0"/>
              </a:rPr>
              <a:t>+1</a:t>
            </a:r>
            <a:endParaRPr lang="en-IN" sz="10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5833318" y="2996651"/>
            <a:ext cx="330009" cy="247507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83" name="Freeform 82"/>
          <p:cNvSpPr/>
          <p:nvPr/>
        </p:nvSpPr>
        <p:spPr>
          <a:xfrm>
            <a:off x="2648467" y="2645989"/>
            <a:ext cx="520505" cy="928524"/>
          </a:xfrm>
          <a:custGeom>
            <a:avLst/>
            <a:gdLst>
              <a:gd name="connsiteX0" fmla="*/ 0 w 520505"/>
              <a:gd name="connsiteY0" fmla="*/ 928524 h 928524"/>
              <a:gd name="connsiteX1" fmla="*/ 239151 w 520505"/>
              <a:gd name="connsiteY1" fmla="*/ 56 h 928524"/>
              <a:gd name="connsiteX2" fmla="*/ 520505 w 520505"/>
              <a:gd name="connsiteY2" fmla="*/ 893354 h 928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0505" h="928524">
                <a:moveTo>
                  <a:pt x="0" y="928524"/>
                </a:moveTo>
                <a:cubicBezTo>
                  <a:pt x="76200" y="467221"/>
                  <a:pt x="152400" y="5918"/>
                  <a:pt x="239151" y="56"/>
                </a:cubicBezTo>
                <a:cubicBezTo>
                  <a:pt x="325902" y="-5806"/>
                  <a:pt x="423203" y="443774"/>
                  <a:pt x="520505" y="893354"/>
                </a:cubicBezTo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4" name="Freeform 83"/>
          <p:cNvSpPr/>
          <p:nvPr/>
        </p:nvSpPr>
        <p:spPr>
          <a:xfrm>
            <a:off x="2559448" y="2659231"/>
            <a:ext cx="520505" cy="928524"/>
          </a:xfrm>
          <a:custGeom>
            <a:avLst/>
            <a:gdLst>
              <a:gd name="connsiteX0" fmla="*/ 0 w 520505"/>
              <a:gd name="connsiteY0" fmla="*/ 928524 h 928524"/>
              <a:gd name="connsiteX1" fmla="*/ 239151 w 520505"/>
              <a:gd name="connsiteY1" fmla="*/ 56 h 928524"/>
              <a:gd name="connsiteX2" fmla="*/ 520505 w 520505"/>
              <a:gd name="connsiteY2" fmla="*/ 893354 h 928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0505" h="928524">
                <a:moveTo>
                  <a:pt x="0" y="928524"/>
                </a:moveTo>
                <a:cubicBezTo>
                  <a:pt x="76200" y="467221"/>
                  <a:pt x="152400" y="5918"/>
                  <a:pt x="239151" y="56"/>
                </a:cubicBezTo>
                <a:cubicBezTo>
                  <a:pt x="325902" y="-5806"/>
                  <a:pt x="423203" y="443774"/>
                  <a:pt x="520505" y="893354"/>
                </a:cubicBezTo>
              </a:path>
            </a:pathLst>
          </a:custGeom>
          <a:solidFill>
            <a:srgbClr val="3A81BA"/>
          </a:solidFill>
          <a:ln>
            <a:solidFill>
              <a:srgbClr val="285D8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8" name="TextBox 87"/>
          <p:cNvSpPr txBox="1"/>
          <p:nvPr/>
        </p:nvSpPr>
        <p:spPr>
          <a:xfrm>
            <a:off x="5826967" y="2996651"/>
            <a:ext cx="33001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 smtClean="0">
                <a:latin typeface="Roboto Condensed" panose="020B0604020202020204" charset="0"/>
                <a:ea typeface="Roboto Condensed" panose="020B0604020202020204" charset="0"/>
              </a:rPr>
              <a:t>+0</a:t>
            </a:r>
            <a:endParaRPr lang="en-IN" sz="10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890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 dirty="0"/>
              <a:t>Formalization of Distance Metric (Online)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12</a:t>
            </a:r>
            <a:endParaRPr lang="en" dirty="0"/>
          </a:p>
        </p:txBody>
      </p:sp>
      <p:sp>
        <p:nvSpPr>
          <p:cNvPr id="6" name="Oval 5"/>
          <p:cNvSpPr/>
          <p:nvPr/>
        </p:nvSpPr>
        <p:spPr>
          <a:xfrm>
            <a:off x="507456" y="1765444"/>
            <a:ext cx="1463039" cy="1237347"/>
          </a:xfrm>
          <a:prstGeom prst="ellipse">
            <a:avLst/>
          </a:prstGeom>
          <a:solidFill>
            <a:srgbClr val="BCD5EA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401535" y="1932908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917468" y="2532829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1367216" y="2331702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108468" y="4119272"/>
            <a:ext cx="233002" cy="231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?</a:t>
            </a:r>
            <a:endParaRPr lang="en-IN" dirty="0"/>
          </a:p>
        </p:txBody>
      </p:sp>
      <p:sp>
        <p:nvSpPr>
          <p:cNvPr id="40" name="TextBox 39"/>
          <p:cNvSpPr txBox="1"/>
          <p:nvPr/>
        </p:nvSpPr>
        <p:spPr>
          <a:xfrm>
            <a:off x="408048" y="1489971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Known Benign Programs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87830" y="3610486"/>
            <a:ext cx="846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Unknown</a:t>
            </a:r>
          </a:p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Executable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832576" y="1996774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0" name="Picture 2" descr="http://latex2png.com/output/latex_399a8c290410fb016c91c0b975c611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603" y="1966734"/>
            <a:ext cx="2490988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4302069" y="1710466"/>
            <a:ext cx="2278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Count </a:t>
            </a:r>
            <a:r>
              <a:rPr lang="en-IN" sz="1200" dirty="0">
                <a:latin typeface="Roboto Condensed" panose="020B0604020202020204" charset="0"/>
                <a:ea typeface="Roboto Condensed" panose="020B0604020202020204" charset="0"/>
              </a:rPr>
              <a:t>Matrix (After Normalization</a:t>
            </a:r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)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470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 dirty="0"/>
              <a:t>Formalization of Distance Metric (Online)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12</a:t>
            </a:r>
            <a:endParaRPr lang="en" dirty="0"/>
          </a:p>
        </p:txBody>
      </p:sp>
      <p:sp>
        <p:nvSpPr>
          <p:cNvPr id="6" name="Oval 5"/>
          <p:cNvSpPr/>
          <p:nvPr/>
        </p:nvSpPr>
        <p:spPr>
          <a:xfrm>
            <a:off x="507456" y="1765444"/>
            <a:ext cx="1463039" cy="1237347"/>
          </a:xfrm>
          <a:prstGeom prst="ellipse">
            <a:avLst/>
          </a:prstGeom>
          <a:solidFill>
            <a:srgbClr val="BCD5EA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401535" y="1932908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917468" y="2532829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1367216" y="2331702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108468" y="4119272"/>
            <a:ext cx="233002" cy="231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?</a:t>
            </a:r>
            <a:endParaRPr lang="en-IN" dirty="0"/>
          </a:p>
        </p:txBody>
      </p:sp>
      <p:sp>
        <p:nvSpPr>
          <p:cNvPr id="40" name="TextBox 39"/>
          <p:cNvSpPr txBox="1"/>
          <p:nvPr/>
        </p:nvSpPr>
        <p:spPr>
          <a:xfrm>
            <a:off x="408048" y="1489971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Known Benign Programs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87830" y="3610486"/>
            <a:ext cx="846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Unknown</a:t>
            </a:r>
          </a:p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Executable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832576" y="1996774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0" name="Picture 2" descr="http://latex2png.com/output/latex_399a8c290410fb016c91c0b975c611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603" y="1966734"/>
            <a:ext cx="2490988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4302069" y="1710466"/>
            <a:ext cx="2278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Count </a:t>
            </a:r>
            <a:r>
              <a:rPr lang="en-IN" sz="1200" dirty="0">
                <a:latin typeface="Roboto Condensed" panose="020B0604020202020204" charset="0"/>
                <a:ea typeface="Roboto Condensed" panose="020B0604020202020204" charset="0"/>
              </a:rPr>
              <a:t>Matrix (After Normalization</a:t>
            </a:r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)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92" name="Picture 4" descr="http://latex2png.com/output/latex_20f40e186d80c35a01bf57767a4a7e4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621" y="3267510"/>
            <a:ext cx="3600000" cy="24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891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 dirty="0"/>
              <a:t>Formalization of Distance Metric (Online)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12</a:t>
            </a:r>
            <a:endParaRPr lang="en" dirty="0"/>
          </a:p>
        </p:txBody>
      </p:sp>
      <p:sp>
        <p:nvSpPr>
          <p:cNvPr id="6" name="Oval 5"/>
          <p:cNvSpPr/>
          <p:nvPr/>
        </p:nvSpPr>
        <p:spPr>
          <a:xfrm>
            <a:off x="507456" y="1765444"/>
            <a:ext cx="1463039" cy="1237347"/>
          </a:xfrm>
          <a:prstGeom prst="ellipse">
            <a:avLst/>
          </a:prstGeom>
          <a:solidFill>
            <a:srgbClr val="BCD5EA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401535" y="1932908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917468" y="2532829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1367216" y="2331702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108468" y="4119272"/>
            <a:ext cx="233002" cy="231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?</a:t>
            </a:r>
            <a:endParaRPr lang="en-IN" dirty="0"/>
          </a:p>
        </p:txBody>
      </p:sp>
      <p:sp>
        <p:nvSpPr>
          <p:cNvPr id="40" name="TextBox 39"/>
          <p:cNvSpPr txBox="1"/>
          <p:nvPr/>
        </p:nvSpPr>
        <p:spPr>
          <a:xfrm>
            <a:off x="408048" y="1489971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Known Benign Programs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87830" y="3610486"/>
            <a:ext cx="846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Unknown</a:t>
            </a:r>
          </a:p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Executable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832576" y="1996774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0" name="Picture 2" descr="http://latex2png.com/output/latex_399a8c290410fb016c91c0b975c611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603" y="1966734"/>
            <a:ext cx="2490988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4302069" y="1710466"/>
            <a:ext cx="2278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Count </a:t>
            </a:r>
            <a:r>
              <a:rPr lang="en-IN" sz="1200" dirty="0">
                <a:latin typeface="Roboto Condensed" panose="020B0604020202020204" charset="0"/>
                <a:ea typeface="Roboto Condensed" panose="020B0604020202020204" charset="0"/>
              </a:rPr>
              <a:t>Matrix (After Normalization</a:t>
            </a:r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)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92" name="Picture 4" descr="http://latex2png.com/output/latex_20f40e186d80c35a01bf57767a4a7e4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621" y="3267510"/>
            <a:ext cx="3600000" cy="24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/>
          <p:cNvSpPr txBox="1"/>
          <p:nvPr/>
        </p:nvSpPr>
        <p:spPr>
          <a:xfrm>
            <a:off x="6804201" y="2922906"/>
            <a:ext cx="12250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Computed Online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cxnSp>
        <p:nvCxnSpPr>
          <p:cNvPr id="94" name="Straight Arrow Connector 93"/>
          <p:cNvCxnSpPr>
            <a:endCxn id="93" idx="2"/>
          </p:cNvCxnSpPr>
          <p:nvPr/>
        </p:nvCxnSpPr>
        <p:spPr>
          <a:xfrm flipV="1">
            <a:off x="6708336" y="3199905"/>
            <a:ext cx="708373" cy="1340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870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 dirty="0"/>
              <a:t>Formalization of Distance Metric (Online)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12</a:t>
            </a:r>
            <a:endParaRPr lang="en" dirty="0"/>
          </a:p>
        </p:txBody>
      </p:sp>
      <p:sp>
        <p:nvSpPr>
          <p:cNvPr id="6" name="Oval 5"/>
          <p:cNvSpPr/>
          <p:nvPr/>
        </p:nvSpPr>
        <p:spPr>
          <a:xfrm>
            <a:off x="507456" y="1765444"/>
            <a:ext cx="1463039" cy="1237347"/>
          </a:xfrm>
          <a:prstGeom prst="ellipse">
            <a:avLst/>
          </a:prstGeom>
          <a:solidFill>
            <a:srgbClr val="BCD5EA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401535" y="1932908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917468" y="2532829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1367216" y="2331702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108468" y="4119272"/>
            <a:ext cx="233002" cy="231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?</a:t>
            </a:r>
            <a:endParaRPr lang="en-IN" dirty="0"/>
          </a:p>
        </p:txBody>
      </p:sp>
      <p:sp>
        <p:nvSpPr>
          <p:cNvPr id="40" name="TextBox 39"/>
          <p:cNvSpPr txBox="1"/>
          <p:nvPr/>
        </p:nvSpPr>
        <p:spPr>
          <a:xfrm>
            <a:off x="408048" y="1489971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Known Benign Programs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87830" y="3610486"/>
            <a:ext cx="846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Unknown</a:t>
            </a:r>
          </a:p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Executable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832576" y="1996774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0" name="Picture 2" descr="http://latex2png.com/output/latex_399a8c290410fb016c91c0b975c611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603" y="1966734"/>
            <a:ext cx="2490988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4302069" y="1710466"/>
            <a:ext cx="2278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Count </a:t>
            </a:r>
            <a:r>
              <a:rPr lang="en-IN" sz="1200" dirty="0">
                <a:latin typeface="Roboto Condensed" panose="020B0604020202020204" charset="0"/>
                <a:ea typeface="Roboto Condensed" panose="020B0604020202020204" charset="0"/>
              </a:rPr>
              <a:t>Matrix (After Normalization</a:t>
            </a:r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)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92" name="Picture 4" descr="http://latex2png.com/output/latex_20f40e186d80c35a01bf57767a4a7e4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621" y="3267510"/>
            <a:ext cx="3600000" cy="24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/>
          <p:cNvSpPr txBox="1"/>
          <p:nvPr/>
        </p:nvSpPr>
        <p:spPr>
          <a:xfrm>
            <a:off x="6804201" y="2922906"/>
            <a:ext cx="12250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Computed Online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cxnSp>
        <p:nvCxnSpPr>
          <p:cNvPr id="94" name="Straight Arrow Connector 93"/>
          <p:cNvCxnSpPr>
            <a:endCxn id="93" idx="2"/>
          </p:cNvCxnSpPr>
          <p:nvPr/>
        </p:nvCxnSpPr>
        <p:spPr>
          <a:xfrm flipV="1">
            <a:off x="6708336" y="3199905"/>
            <a:ext cx="708373" cy="1340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6804200" y="3731960"/>
            <a:ext cx="1247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Computed Offline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cxnSp>
        <p:nvCxnSpPr>
          <p:cNvPr id="96" name="Straight Arrow Connector 95"/>
          <p:cNvCxnSpPr>
            <a:endCxn id="95" idx="0"/>
          </p:cNvCxnSpPr>
          <p:nvPr/>
        </p:nvCxnSpPr>
        <p:spPr>
          <a:xfrm>
            <a:off x="6961958" y="3469284"/>
            <a:ext cx="465971" cy="2626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 dirty="0"/>
              <a:t>Formalization of Distance Metric (Online)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12</a:t>
            </a:r>
            <a:endParaRPr lang="en" dirty="0"/>
          </a:p>
        </p:txBody>
      </p:sp>
      <p:sp>
        <p:nvSpPr>
          <p:cNvPr id="6" name="Oval 5"/>
          <p:cNvSpPr/>
          <p:nvPr/>
        </p:nvSpPr>
        <p:spPr>
          <a:xfrm>
            <a:off x="507456" y="1765444"/>
            <a:ext cx="1463039" cy="1237347"/>
          </a:xfrm>
          <a:prstGeom prst="ellipse">
            <a:avLst/>
          </a:prstGeom>
          <a:solidFill>
            <a:srgbClr val="BCD5EA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401535" y="1932908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917468" y="2532829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1367216" y="2331702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108468" y="4119272"/>
            <a:ext cx="233002" cy="231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?</a:t>
            </a:r>
            <a:endParaRPr lang="en-IN" dirty="0"/>
          </a:p>
        </p:txBody>
      </p:sp>
      <p:sp>
        <p:nvSpPr>
          <p:cNvPr id="40" name="TextBox 39"/>
          <p:cNvSpPr txBox="1"/>
          <p:nvPr/>
        </p:nvSpPr>
        <p:spPr>
          <a:xfrm>
            <a:off x="408048" y="1489971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Known Benign Programs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87830" y="3610486"/>
            <a:ext cx="846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Unknown</a:t>
            </a:r>
          </a:p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Executable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832576" y="1996774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0" name="Picture 2" descr="http://latex2png.com/output/latex_399a8c290410fb016c91c0b975c611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603" y="1966734"/>
            <a:ext cx="2490988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4302069" y="1710466"/>
            <a:ext cx="2278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Count </a:t>
            </a:r>
            <a:r>
              <a:rPr lang="en-IN" sz="1200" dirty="0">
                <a:latin typeface="Roboto Condensed" panose="020B0604020202020204" charset="0"/>
                <a:ea typeface="Roboto Condensed" panose="020B0604020202020204" charset="0"/>
              </a:rPr>
              <a:t>Matrix (After Normalization</a:t>
            </a:r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)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92" name="Picture 4" descr="http://latex2png.com/output/latex_20f40e186d80c35a01bf57767a4a7e4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621" y="3267510"/>
            <a:ext cx="3600000" cy="24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/>
          <p:cNvSpPr txBox="1"/>
          <p:nvPr/>
        </p:nvSpPr>
        <p:spPr>
          <a:xfrm>
            <a:off x="6804201" y="2922906"/>
            <a:ext cx="12250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Computed Online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cxnSp>
        <p:nvCxnSpPr>
          <p:cNvPr id="94" name="Straight Arrow Connector 93"/>
          <p:cNvCxnSpPr>
            <a:endCxn id="93" idx="2"/>
          </p:cNvCxnSpPr>
          <p:nvPr/>
        </p:nvCxnSpPr>
        <p:spPr>
          <a:xfrm flipV="1">
            <a:off x="6708336" y="3199905"/>
            <a:ext cx="708373" cy="1340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6804200" y="3731960"/>
            <a:ext cx="1247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Computed Offline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cxnSp>
        <p:nvCxnSpPr>
          <p:cNvPr id="96" name="Straight Arrow Connector 95"/>
          <p:cNvCxnSpPr>
            <a:endCxn id="95" idx="0"/>
          </p:cNvCxnSpPr>
          <p:nvPr/>
        </p:nvCxnSpPr>
        <p:spPr>
          <a:xfrm>
            <a:off x="6961958" y="3469284"/>
            <a:ext cx="465971" cy="2626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161763" y="4092821"/>
                <a:ext cx="3800195" cy="276999"/>
              </a:xfrm>
              <a:prstGeom prst="rect">
                <a:avLst/>
              </a:prstGeom>
              <a:solidFill>
                <a:srgbClr val="3F5378"/>
              </a:solidFill>
              <a:ln>
                <a:solidFill>
                  <a:srgbClr val="C7D3E6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IN" sz="1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IN" sz="1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𝒕𝒉𝒓𝒆𝒔𝒉𝒐𝒍𝒅</m:t>
                    </m:r>
                  </m:oMath>
                </a14:m>
                <a:r>
                  <a:rPr lang="en-US" sz="1200" dirty="0" smtClean="0">
                    <a:solidFill>
                      <a:schemeClr val="bg1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 : The program is a malware, else benign.</a:t>
                </a:r>
                <a:endParaRPr lang="en-US" sz="1200" dirty="0">
                  <a:solidFill>
                    <a:schemeClr val="bg1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1763" y="4092821"/>
                <a:ext cx="3800195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C7D3E6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795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GB" dirty="0"/>
              <a:t>Formalization of Distance Metric (Online)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12</a:t>
            </a:r>
            <a:endParaRPr lang="en" dirty="0"/>
          </a:p>
        </p:txBody>
      </p:sp>
      <p:sp>
        <p:nvSpPr>
          <p:cNvPr id="6" name="Oval 5"/>
          <p:cNvSpPr/>
          <p:nvPr/>
        </p:nvSpPr>
        <p:spPr>
          <a:xfrm>
            <a:off x="507456" y="1765444"/>
            <a:ext cx="1463039" cy="1237347"/>
          </a:xfrm>
          <a:prstGeom prst="ellipse">
            <a:avLst/>
          </a:prstGeom>
          <a:solidFill>
            <a:srgbClr val="BCD5EA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/>
          <p:cNvSpPr/>
          <p:nvPr/>
        </p:nvSpPr>
        <p:spPr>
          <a:xfrm>
            <a:off x="1401535" y="1932908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/>
          <p:cNvSpPr/>
          <p:nvPr/>
        </p:nvSpPr>
        <p:spPr>
          <a:xfrm>
            <a:off x="917468" y="2532829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/>
          <p:cNvSpPr/>
          <p:nvPr/>
        </p:nvSpPr>
        <p:spPr>
          <a:xfrm>
            <a:off x="1367216" y="2331702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108468" y="4119272"/>
            <a:ext cx="233002" cy="231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?</a:t>
            </a:r>
            <a:endParaRPr lang="en-IN" dirty="0"/>
          </a:p>
        </p:txBody>
      </p:sp>
      <p:sp>
        <p:nvSpPr>
          <p:cNvPr id="40" name="TextBox 39"/>
          <p:cNvSpPr txBox="1"/>
          <p:nvPr/>
        </p:nvSpPr>
        <p:spPr>
          <a:xfrm>
            <a:off x="408048" y="1489971"/>
            <a:ext cx="1665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Known Benign Programs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87830" y="3610486"/>
            <a:ext cx="846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Unknown</a:t>
            </a:r>
          </a:p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Executable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832576" y="1996774"/>
            <a:ext cx="233002" cy="231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0" name="Picture 2" descr="http://latex2png.com/output/latex_399a8c290410fb016c91c0b975c611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603" y="1966734"/>
            <a:ext cx="2490988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4302069" y="1710466"/>
            <a:ext cx="2278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Count </a:t>
            </a:r>
            <a:r>
              <a:rPr lang="en-IN" sz="1200" dirty="0">
                <a:latin typeface="Roboto Condensed" panose="020B0604020202020204" charset="0"/>
                <a:ea typeface="Roboto Condensed" panose="020B0604020202020204" charset="0"/>
              </a:rPr>
              <a:t>Matrix (After Normalization</a:t>
            </a:r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)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92" name="Picture 4" descr="http://latex2png.com/output/latex_20f40e186d80c35a01bf57767a4a7e4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621" y="3267510"/>
            <a:ext cx="3600000" cy="24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TextBox 92"/>
          <p:cNvSpPr txBox="1"/>
          <p:nvPr/>
        </p:nvSpPr>
        <p:spPr>
          <a:xfrm>
            <a:off x="6804201" y="2922906"/>
            <a:ext cx="12250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Computed Online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cxnSp>
        <p:nvCxnSpPr>
          <p:cNvPr id="94" name="Straight Arrow Connector 93"/>
          <p:cNvCxnSpPr>
            <a:endCxn id="93" idx="2"/>
          </p:cNvCxnSpPr>
          <p:nvPr/>
        </p:nvCxnSpPr>
        <p:spPr>
          <a:xfrm flipV="1">
            <a:off x="6708336" y="3199905"/>
            <a:ext cx="708373" cy="1340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6804200" y="3731960"/>
            <a:ext cx="1247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Computed Offline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cxnSp>
        <p:nvCxnSpPr>
          <p:cNvPr id="96" name="Straight Arrow Connector 95"/>
          <p:cNvCxnSpPr>
            <a:endCxn id="95" idx="0"/>
          </p:cNvCxnSpPr>
          <p:nvPr/>
        </p:nvCxnSpPr>
        <p:spPr>
          <a:xfrm>
            <a:off x="6961958" y="3469284"/>
            <a:ext cx="465971" cy="2626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161763" y="4092821"/>
                <a:ext cx="3800195" cy="276999"/>
              </a:xfrm>
              <a:prstGeom prst="rect">
                <a:avLst/>
              </a:prstGeom>
              <a:solidFill>
                <a:srgbClr val="3F5378"/>
              </a:solidFill>
              <a:ln>
                <a:solidFill>
                  <a:srgbClr val="C7D3E6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chemeClr val="bg1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IN" sz="1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IN" sz="1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𝒕𝒉𝒓𝒆𝒔𝒉𝒐𝒍𝒅</m:t>
                    </m:r>
                  </m:oMath>
                </a14:m>
                <a:r>
                  <a:rPr lang="en-US" sz="1200" dirty="0" smtClean="0">
                    <a:solidFill>
                      <a:schemeClr val="bg1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 : The program is a malware, else benign.</a:t>
                </a:r>
                <a:endParaRPr lang="en-US" sz="1200" dirty="0">
                  <a:solidFill>
                    <a:schemeClr val="bg1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1763" y="4092821"/>
                <a:ext cx="3800195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C7D3E6"/>
                </a:solidFill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198694" y="4570402"/>
                <a:ext cx="44731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200" dirty="0" smtClean="0">
                    <a:solidFill>
                      <a:srgbClr val="263248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Calculated using </a:t>
                </a:r>
                <a14:m>
                  <m:oMath xmlns:m="http://schemas.openxmlformats.org/officeDocument/2006/math">
                    <m:r>
                      <a:rPr lang="en-IN" sz="1200" i="1" dirty="0" smtClean="0">
                        <a:solidFill>
                          <a:srgbClr val="263248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IN" sz="1200" i="1" smtClean="0">
                        <a:solidFill>
                          <a:srgbClr val="26324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IN" sz="1200" dirty="0" smtClean="0">
                    <a:solidFill>
                      <a:srgbClr val="263248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 analysis on the </a:t>
                </a:r>
                <a14:m>
                  <m:oMath xmlns:m="http://schemas.openxmlformats.org/officeDocument/2006/math">
                    <m:r>
                      <a:rPr lang="en-IN" sz="1200" i="1" smtClean="0">
                        <a:solidFill>
                          <a:srgbClr val="263248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IN" sz="1200" dirty="0" smtClean="0">
                    <a:solidFill>
                      <a:srgbClr val="263248"/>
                    </a:solidFill>
                    <a:latin typeface="Roboto Condensed" panose="020B0604020202020204" charset="0"/>
                    <a:ea typeface="Roboto Condensed" panose="020B0604020202020204" charset="0"/>
                  </a:rPr>
                  <a:t> values of benign reference points</a:t>
                </a:r>
                <a:endParaRPr lang="en-IN" sz="1200" dirty="0">
                  <a:solidFill>
                    <a:srgbClr val="263248"/>
                  </a:solidFill>
                  <a:latin typeface="Roboto Condensed" panose="020B0604020202020204" charset="0"/>
                  <a:ea typeface="Roboto Condensed" panose="020B0604020202020204" charset="0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8694" y="4570402"/>
                <a:ext cx="4473124" cy="276999"/>
              </a:xfrm>
              <a:prstGeom prst="rect">
                <a:avLst/>
              </a:prstGeom>
              <a:blipFill>
                <a:blip r:embed="rId5"/>
                <a:stretch>
                  <a:fillRect l="-136" t="-2222" r="-136" b="-1777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/>
          <p:nvPr/>
        </p:nvCxnSpPr>
        <p:spPr>
          <a:xfrm flipH="1">
            <a:off x="3781766" y="4292217"/>
            <a:ext cx="211837" cy="3120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346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Improving the Metric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13</a:t>
            </a:r>
            <a:endParaRPr lang="en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814275" y="1642326"/>
            <a:ext cx="7857777" cy="2994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▰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just">
              <a:spcBef>
                <a:spcPts val="0"/>
              </a:spcBef>
              <a:buClrTx/>
              <a:buSzPct val="100000"/>
            </a:pPr>
            <a:r>
              <a:rPr lang="en-GB" sz="1200" dirty="0"/>
              <a:t>We proposed the concept of Sensitivity Matrix to give importance to feature in the offline phase</a:t>
            </a:r>
            <a:r>
              <a:rPr lang="en-GB" sz="1200" dirty="0" smtClean="0"/>
              <a:t>.</a:t>
            </a:r>
          </a:p>
          <a:p>
            <a:pPr algn="just">
              <a:spcBef>
                <a:spcPts val="0"/>
              </a:spcBef>
              <a:buClrTx/>
              <a:buSzPct val="100000"/>
            </a:pPr>
            <a:endParaRPr lang="en-GB" sz="1200" dirty="0"/>
          </a:p>
          <a:p>
            <a:pPr lvl="1" algn="just">
              <a:spcBef>
                <a:spcPts val="0"/>
              </a:spcBef>
              <a:buClrTx/>
              <a:buSzPct val="100000"/>
            </a:pPr>
            <a:r>
              <a:rPr lang="en-GB" sz="1200" dirty="0"/>
              <a:t>Is the matrix optimum?</a:t>
            </a:r>
          </a:p>
          <a:p>
            <a:pPr lvl="1" algn="just">
              <a:spcBef>
                <a:spcPts val="0"/>
              </a:spcBef>
              <a:buClrTx/>
              <a:buSzPct val="100000"/>
            </a:pPr>
            <a:r>
              <a:rPr lang="en-GB" sz="1200" dirty="0"/>
              <a:t>Is there any other matrix which gives better </a:t>
            </a:r>
            <a:r>
              <a:rPr lang="en-GB" sz="1200" dirty="0" smtClean="0"/>
              <a:t>“</a:t>
            </a:r>
            <a:r>
              <a:rPr lang="en-GB" sz="1200" dirty="0" err="1" smtClean="0"/>
              <a:t>separability</a:t>
            </a:r>
            <a:r>
              <a:rPr lang="en-GB" sz="1200" dirty="0" smtClean="0"/>
              <a:t>” </a:t>
            </a:r>
            <a:r>
              <a:rPr lang="en-GB" sz="1200" dirty="0"/>
              <a:t>between benign and malware programs, such that the decision does not depend on any threshold</a:t>
            </a:r>
            <a:r>
              <a:rPr lang="en-GB" sz="1200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13372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</a:p>
        </p:txBody>
      </p:sp>
      <p:pic>
        <p:nvPicPr>
          <p:cNvPr id="4" name="Picture 2" descr="Image result for malware attack news pap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116" y="687644"/>
            <a:ext cx="2365081" cy="236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malware attack news pa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1404" y="718403"/>
            <a:ext cx="2320062" cy="129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mage result for malware attack news pa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1404" y="2646043"/>
            <a:ext cx="2320062" cy="219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5458" y="3052725"/>
            <a:ext cx="2365081" cy="20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9673" y="206694"/>
            <a:ext cx="2776092" cy="2565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8296" y="1248195"/>
            <a:ext cx="2434957" cy="2468739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396950" y="203025"/>
            <a:ext cx="1502734" cy="29046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Recent News</a:t>
            </a:r>
            <a:endParaRPr lang="en-US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17940" y="4671189"/>
            <a:ext cx="2200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Roboto Condensed" panose="020B0604020202020204" charset="0"/>
                <a:ea typeface="Roboto Condensed" panose="020B0604020202020204" charset="0"/>
              </a:rPr>
              <a:t>Image Source: Google Image</a:t>
            </a:r>
            <a:endParaRPr lang="en-US" sz="1000" b="1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8981" y="2493275"/>
            <a:ext cx="2449935" cy="205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4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Improving the Metric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13</a:t>
            </a:r>
            <a:endParaRPr lang="en" dirty="0"/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814275" y="1642326"/>
            <a:ext cx="7857777" cy="2994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▰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just">
              <a:spcBef>
                <a:spcPts val="0"/>
              </a:spcBef>
              <a:buClrTx/>
              <a:buSzPct val="100000"/>
            </a:pPr>
            <a:r>
              <a:rPr lang="en-GB" sz="1200" dirty="0"/>
              <a:t>We proposed the concept of Sensitivity Matrix to give importance to feature in the offline phase</a:t>
            </a:r>
            <a:r>
              <a:rPr lang="en-GB" sz="1200" dirty="0" smtClean="0"/>
              <a:t>.</a:t>
            </a:r>
          </a:p>
          <a:p>
            <a:pPr algn="just">
              <a:spcBef>
                <a:spcPts val="0"/>
              </a:spcBef>
              <a:buClrTx/>
              <a:buSzPct val="100000"/>
            </a:pPr>
            <a:endParaRPr lang="en-GB" sz="1200" dirty="0"/>
          </a:p>
          <a:p>
            <a:pPr lvl="1" algn="just">
              <a:spcBef>
                <a:spcPts val="0"/>
              </a:spcBef>
              <a:buClrTx/>
              <a:buSzPct val="100000"/>
            </a:pPr>
            <a:r>
              <a:rPr lang="en-GB" sz="1200" dirty="0"/>
              <a:t>Is the matrix optimum?</a:t>
            </a:r>
          </a:p>
          <a:p>
            <a:pPr lvl="1" algn="just">
              <a:spcBef>
                <a:spcPts val="0"/>
              </a:spcBef>
              <a:buClrTx/>
              <a:buSzPct val="100000"/>
            </a:pPr>
            <a:r>
              <a:rPr lang="en-GB" sz="1200" dirty="0"/>
              <a:t>Is there any other matrix which gives better </a:t>
            </a:r>
            <a:r>
              <a:rPr lang="en-GB" sz="1200" dirty="0" smtClean="0"/>
              <a:t>“</a:t>
            </a:r>
            <a:r>
              <a:rPr lang="en-GB" sz="1200" dirty="0" err="1" smtClean="0"/>
              <a:t>separability</a:t>
            </a:r>
            <a:r>
              <a:rPr lang="en-GB" sz="1200" dirty="0" smtClean="0"/>
              <a:t>” </a:t>
            </a:r>
            <a:r>
              <a:rPr lang="en-GB" sz="1200" dirty="0"/>
              <a:t>between benign and malware programs, such that the decision does not depend on any threshold</a:t>
            </a:r>
            <a:r>
              <a:rPr lang="en-GB" sz="1200" dirty="0" smtClean="0"/>
              <a:t>?</a:t>
            </a:r>
          </a:p>
          <a:p>
            <a:pPr marL="558800" lvl="1" indent="0" algn="just">
              <a:spcBef>
                <a:spcPts val="0"/>
              </a:spcBef>
              <a:buClrTx/>
              <a:buSzPct val="100000"/>
              <a:buNone/>
            </a:pPr>
            <a:endParaRPr lang="en-GB" sz="1200" dirty="0"/>
          </a:p>
          <a:p>
            <a:pPr algn="just">
              <a:spcBef>
                <a:spcPts val="0"/>
              </a:spcBef>
              <a:buClrTx/>
              <a:buSzPct val="100000"/>
            </a:pPr>
            <a:r>
              <a:rPr lang="en-GB" sz="1200" dirty="0" smtClean="0"/>
              <a:t>Ideally the </a:t>
            </a:r>
            <a:r>
              <a:rPr lang="en-GB" sz="1200" dirty="0"/>
              <a:t>label to each executables 𝑟 in the training </a:t>
            </a:r>
            <a:r>
              <a:rPr lang="en-GB" sz="1200" dirty="0" smtClean="0"/>
              <a:t>set should be:</a:t>
            </a:r>
            <a:endParaRPr lang="en-GB" sz="1200" dirty="0"/>
          </a:p>
          <a:p>
            <a:pPr algn="just">
              <a:spcBef>
                <a:spcPts val="0"/>
              </a:spcBef>
              <a:buClrTx/>
              <a:buSzPct val="100000"/>
            </a:pPr>
            <a:endParaRPr lang="en-GB" sz="1200" dirty="0"/>
          </a:p>
          <a:p>
            <a:pPr algn="just">
              <a:spcBef>
                <a:spcPts val="0"/>
              </a:spcBef>
              <a:buClrTx/>
              <a:buSzPct val="100000"/>
            </a:pPr>
            <a:endParaRPr lang="en-GB" sz="1200" dirty="0"/>
          </a:p>
          <a:p>
            <a:pPr algn="just">
              <a:spcBef>
                <a:spcPts val="0"/>
              </a:spcBef>
              <a:buClrTx/>
              <a:buSzPct val="100000"/>
            </a:pPr>
            <a:endParaRPr lang="en-GB" sz="1200" dirty="0"/>
          </a:p>
          <a:p>
            <a:pPr marL="101600" indent="0" algn="just">
              <a:spcBef>
                <a:spcPts val="0"/>
              </a:spcBef>
              <a:buClrTx/>
              <a:buSzPct val="100000"/>
              <a:buNone/>
            </a:pPr>
            <a:endParaRPr lang="en-GB" sz="1200" dirty="0"/>
          </a:p>
          <a:p>
            <a:pPr marL="101600" indent="0" algn="just">
              <a:spcBef>
                <a:spcPts val="0"/>
              </a:spcBef>
              <a:buClrTx/>
              <a:buSzPct val="100000"/>
              <a:buNone/>
            </a:pPr>
            <a:endParaRPr lang="en-GB" sz="1200" dirty="0"/>
          </a:p>
        </p:txBody>
      </p:sp>
      <p:pic>
        <p:nvPicPr>
          <p:cNvPr id="9" name="Picture 2" descr="http://latex2png.com/output/latex_9c17723c3f1cfe620f443440790877b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209" y="3154160"/>
            <a:ext cx="1953346" cy="45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778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Improving the Metric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13</a:t>
            </a:r>
            <a:endParaRPr lang="e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2"/>
              <p:cNvSpPr txBox="1">
                <a:spLocks/>
              </p:cNvSpPr>
              <p:nvPr/>
            </p:nvSpPr>
            <p:spPr>
              <a:xfrm>
                <a:off x="814275" y="1642326"/>
                <a:ext cx="7857777" cy="29941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7D3E6"/>
                  </a:buClr>
                  <a:buSzPts val="2000"/>
                  <a:buFont typeface="Roboto Condensed Light"/>
                  <a:buChar char="▰"/>
                  <a:defRPr sz="20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000"/>
                  <a:buFont typeface="Roboto Condensed Light"/>
                  <a:buChar char="▻"/>
                  <a:defRPr sz="20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000"/>
                  <a:buFont typeface="Roboto Condensed Light"/>
                  <a:buChar char="▻"/>
                  <a:defRPr sz="20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000"/>
                  <a:buFont typeface="Roboto Condensed Light"/>
                  <a:buChar char="▻"/>
                  <a:defRPr sz="20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000"/>
                  <a:buFont typeface="Roboto Condensed Light"/>
                  <a:buChar char="▻"/>
                  <a:defRPr sz="20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000"/>
                  <a:buFont typeface="Roboto Condensed Light"/>
                  <a:buChar char="▻"/>
                  <a:defRPr sz="20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000"/>
                  <a:buFont typeface="Roboto Condensed Light"/>
                  <a:buChar char="▻"/>
                  <a:defRPr sz="20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000"/>
                  <a:buFont typeface="Roboto Condensed Light"/>
                  <a:buChar char="▻"/>
                  <a:defRPr sz="20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1000"/>
                  </a:spcAft>
                  <a:buClr>
                    <a:srgbClr val="C7D3E6"/>
                  </a:buClr>
                  <a:buSzPts val="2000"/>
                  <a:buFont typeface="Roboto Condensed Light"/>
                  <a:buChar char="▻"/>
                  <a:defRPr sz="20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:pPr algn="just">
                  <a:spcBef>
                    <a:spcPts val="0"/>
                  </a:spcBef>
                  <a:buClrTx/>
                  <a:buSzPct val="100000"/>
                </a:pPr>
                <a:r>
                  <a:rPr lang="en-GB" sz="1200" dirty="0"/>
                  <a:t>We proposed the concept of Sensitivity Matrix to give importance to feature in the offline phase</a:t>
                </a:r>
                <a:r>
                  <a:rPr lang="en-GB" sz="1200" dirty="0" smtClean="0"/>
                  <a:t>.</a:t>
                </a:r>
              </a:p>
              <a:p>
                <a:pPr algn="just">
                  <a:spcBef>
                    <a:spcPts val="0"/>
                  </a:spcBef>
                  <a:buClrTx/>
                  <a:buSzPct val="100000"/>
                </a:pPr>
                <a:endParaRPr lang="en-GB" sz="1200" dirty="0"/>
              </a:p>
              <a:p>
                <a:pPr lvl="1" algn="just">
                  <a:spcBef>
                    <a:spcPts val="0"/>
                  </a:spcBef>
                  <a:buClrTx/>
                  <a:buSzPct val="100000"/>
                </a:pPr>
                <a:r>
                  <a:rPr lang="en-GB" sz="1200" dirty="0"/>
                  <a:t>Is the matrix optimum?</a:t>
                </a:r>
              </a:p>
              <a:p>
                <a:pPr lvl="1" algn="just">
                  <a:spcBef>
                    <a:spcPts val="0"/>
                  </a:spcBef>
                  <a:buClrTx/>
                  <a:buSzPct val="100000"/>
                </a:pPr>
                <a:r>
                  <a:rPr lang="en-GB" sz="1200" dirty="0"/>
                  <a:t>Is there any other matrix which gives better </a:t>
                </a:r>
                <a:r>
                  <a:rPr lang="en-GB" sz="1200" dirty="0" smtClean="0"/>
                  <a:t>“</a:t>
                </a:r>
                <a:r>
                  <a:rPr lang="en-GB" sz="1200" dirty="0" err="1" smtClean="0"/>
                  <a:t>separability</a:t>
                </a:r>
                <a:r>
                  <a:rPr lang="en-GB" sz="1200" dirty="0" smtClean="0"/>
                  <a:t>” </a:t>
                </a:r>
                <a:r>
                  <a:rPr lang="en-GB" sz="1200" dirty="0"/>
                  <a:t>between benign and malware programs, such that the decision does not depend on any threshold</a:t>
                </a:r>
                <a:r>
                  <a:rPr lang="en-GB" sz="1200" dirty="0" smtClean="0"/>
                  <a:t>?</a:t>
                </a:r>
              </a:p>
              <a:p>
                <a:pPr marL="558800" lvl="1" indent="0" algn="just">
                  <a:spcBef>
                    <a:spcPts val="0"/>
                  </a:spcBef>
                  <a:buClrTx/>
                  <a:buSzPct val="100000"/>
                  <a:buNone/>
                </a:pPr>
                <a:endParaRPr lang="en-GB" sz="1200" dirty="0"/>
              </a:p>
              <a:p>
                <a:pPr algn="just">
                  <a:spcBef>
                    <a:spcPts val="0"/>
                  </a:spcBef>
                  <a:buClrTx/>
                  <a:buSzPct val="100000"/>
                </a:pPr>
                <a:r>
                  <a:rPr lang="en-GB" sz="1200" dirty="0" smtClean="0"/>
                  <a:t>Ideally the </a:t>
                </a:r>
                <a:r>
                  <a:rPr lang="en-GB" sz="1200" dirty="0"/>
                  <a:t>label to each executables 𝑟 in the training </a:t>
                </a:r>
                <a:r>
                  <a:rPr lang="en-GB" sz="1200" dirty="0" smtClean="0"/>
                  <a:t>set should be:</a:t>
                </a:r>
                <a:endParaRPr lang="en-GB" sz="1200" dirty="0"/>
              </a:p>
              <a:p>
                <a:pPr algn="just">
                  <a:spcBef>
                    <a:spcPts val="0"/>
                  </a:spcBef>
                  <a:buClrTx/>
                  <a:buSzPct val="100000"/>
                </a:pPr>
                <a:endParaRPr lang="en-GB" sz="1200" dirty="0"/>
              </a:p>
              <a:p>
                <a:pPr algn="just">
                  <a:spcBef>
                    <a:spcPts val="0"/>
                  </a:spcBef>
                  <a:buClrTx/>
                  <a:buSzPct val="100000"/>
                </a:pPr>
                <a:endParaRPr lang="en-GB" sz="1200" dirty="0"/>
              </a:p>
              <a:p>
                <a:pPr algn="just">
                  <a:spcBef>
                    <a:spcPts val="0"/>
                  </a:spcBef>
                  <a:buClrTx/>
                  <a:buSzPct val="100000"/>
                </a:pPr>
                <a:endParaRPr lang="en-GB" sz="1200" dirty="0"/>
              </a:p>
              <a:p>
                <a:pPr marL="101600" indent="0" algn="just">
                  <a:spcBef>
                    <a:spcPts val="0"/>
                  </a:spcBef>
                  <a:buClrTx/>
                  <a:buSzPct val="100000"/>
                  <a:buNone/>
                </a:pPr>
                <a:endParaRPr lang="en-GB" sz="1200" dirty="0"/>
              </a:p>
              <a:p>
                <a:pPr algn="just">
                  <a:spcBef>
                    <a:spcPts val="0"/>
                  </a:spcBef>
                  <a:buClrTx/>
                  <a:buSzPct val="100000"/>
                </a:pPr>
                <a:r>
                  <a:rPr lang="en-GB" sz="1200" dirty="0"/>
                  <a:t>We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GB" sz="1200" dirty="0" smtClean="0"/>
                  <a:t> for </a:t>
                </a:r>
                <a:r>
                  <a:rPr lang="en-GB" sz="1200" dirty="0"/>
                  <a:t>each of the </a:t>
                </a:r>
                <a:r>
                  <a:rPr lang="en-GB" sz="1200" dirty="0" smtClean="0"/>
                  <a:t>executables, calculate </a:t>
                </a:r>
                <a:r>
                  <a:rPr lang="en-GB" sz="1200" dirty="0"/>
                  <a:t>total error </a:t>
                </a:r>
                <a:r>
                  <a:rPr lang="en-GB" sz="1200" dirty="0" smtClean="0"/>
                  <a:t>in </a:t>
                </a:r>
                <a:r>
                  <a:rPr lang="en-GB" sz="1200" dirty="0"/>
                  <a:t>the training </a:t>
                </a:r>
                <a:r>
                  <a:rPr lang="en-GB" sz="1200" dirty="0" smtClean="0"/>
                  <a:t>set and feedback the error to update the weights accordingly.</a:t>
                </a:r>
                <a:endParaRPr lang="en-GB" sz="1200" dirty="0"/>
              </a:p>
              <a:p>
                <a:pPr algn="just">
                  <a:spcBef>
                    <a:spcPts val="0"/>
                  </a:spcBef>
                  <a:buClrTx/>
                  <a:buSzPct val="100000"/>
                </a:pPr>
                <a:endParaRPr lang="en-GB" sz="1200" dirty="0"/>
              </a:p>
            </p:txBody>
          </p:sp>
        </mc:Choice>
        <mc:Fallback xmlns="">
          <p:sp>
            <p:nvSpPr>
              <p:cNvPr id="7" name="Tex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275" y="1642326"/>
                <a:ext cx="7857777" cy="29941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http://latex2png.com/output/latex_9c17723c3f1cfe620f443440790877b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209" y="3154160"/>
            <a:ext cx="1953346" cy="45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7559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Improving the Metric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13</a:t>
            </a:r>
            <a:endParaRPr lang="e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2"/>
              <p:cNvSpPr txBox="1">
                <a:spLocks/>
              </p:cNvSpPr>
              <p:nvPr/>
            </p:nvSpPr>
            <p:spPr>
              <a:xfrm>
                <a:off x="814275" y="1642326"/>
                <a:ext cx="7857777" cy="29941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7D3E6"/>
                  </a:buClr>
                  <a:buSzPts val="2000"/>
                  <a:buFont typeface="Roboto Condensed Light"/>
                  <a:buChar char="▰"/>
                  <a:defRPr sz="20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000"/>
                  <a:buFont typeface="Roboto Condensed Light"/>
                  <a:buChar char="▻"/>
                  <a:defRPr sz="20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000"/>
                  <a:buFont typeface="Roboto Condensed Light"/>
                  <a:buChar char="▻"/>
                  <a:defRPr sz="20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000"/>
                  <a:buFont typeface="Roboto Condensed Light"/>
                  <a:buChar char="▻"/>
                  <a:defRPr sz="20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000"/>
                  <a:buFont typeface="Roboto Condensed Light"/>
                  <a:buChar char="▻"/>
                  <a:defRPr sz="20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000"/>
                  <a:buFont typeface="Roboto Condensed Light"/>
                  <a:buChar char="▻"/>
                  <a:defRPr sz="20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000"/>
                  <a:buFont typeface="Roboto Condensed Light"/>
                  <a:buChar char="▻"/>
                  <a:defRPr sz="20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000"/>
                  <a:buFont typeface="Roboto Condensed Light"/>
                  <a:buChar char="▻"/>
                  <a:defRPr sz="20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1000"/>
                  </a:spcAft>
                  <a:buClr>
                    <a:srgbClr val="C7D3E6"/>
                  </a:buClr>
                  <a:buSzPts val="2000"/>
                  <a:buFont typeface="Roboto Condensed Light"/>
                  <a:buChar char="▻"/>
                  <a:defRPr sz="20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:pPr algn="just">
                  <a:spcBef>
                    <a:spcPts val="0"/>
                  </a:spcBef>
                  <a:buClrTx/>
                  <a:buSzPct val="100000"/>
                </a:pPr>
                <a:r>
                  <a:rPr lang="en-GB" sz="1200" dirty="0"/>
                  <a:t>We proposed the concept of Sensitivity Matrix to give importance to feature in the offline phase</a:t>
                </a:r>
                <a:r>
                  <a:rPr lang="en-GB" sz="1200" dirty="0" smtClean="0"/>
                  <a:t>.</a:t>
                </a:r>
              </a:p>
              <a:p>
                <a:pPr algn="just">
                  <a:spcBef>
                    <a:spcPts val="0"/>
                  </a:spcBef>
                  <a:buClrTx/>
                  <a:buSzPct val="100000"/>
                </a:pPr>
                <a:endParaRPr lang="en-GB" sz="1200" dirty="0"/>
              </a:p>
              <a:p>
                <a:pPr lvl="1" algn="just">
                  <a:spcBef>
                    <a:spcPts val="0"/>
                  </a:spcBef>
                  <a:buClrTx/>
                  <a:buSzPct val="100000"/>
                </a:pPr>
                <a:r>
                  <a:rPr lang="en-GB" sz="1200" dirty="0"/>
                  <a:t>Is the matrix optimum?</a:t>
                </a:r>
              </a:p>
              <a:p>
                <a:pPr lvl="1" algn="just">
                  <a:spcBef>
                    <a:spcPts val="0"/>
                  </a:spcBef>
                  <a:buClrTx/>
                  <a:buSzPct val="100000"/>
                </a:pPr>
                <a:r>
                  <a:rPr lang="en-GB" sz="1200" dirty="0"/>
                  <a:t>Is there any other matrix which gives better </a:t>
                </a:r>
                <a:r>
                  <a:rPr lang="en-GB" sz="1200" dirty="0" smtClean="0"/>
                  <a:t>“</a:t>
                </a:r>
                <a:r>
                  <a:rPr lang="en-GB" sz="1200" dirty="0" err="1" smtClean="0"/>
                  <a:t>separability</a:t>
                </a:r>
                <a:r>
                  <a:rPr lang="en-GB" sz="1200" dirty="0" smtClean="0"/>
                  <a:t>” </a:t>
                </a:r>
                <a:r>
                  <a:rPr lang="en-GB" sz="1200" dirty="0"/>
                  <a:t>between benign and malware programs, such that the decision does not depend on any threshold</a:t>
                </a:r>
                <a:r>
                  <a:rPr lang="en-GB" sz="1200" dirty="0" smtClean="0"/>
                  <a:t>?</a:t>
                </a:r>
              </a:p>
              <a:p>
                <a:pPr marL="558800" lvl="1" indent="0" algn="just">
                  <a:spcBef>
                    <a:spcPts val="0"/>
                  </a:spcBef>
                  <a:buClrTx/>
                  <a:buSzPct val="100000"/>
                  <a:buNone/>
                </a:pPr>
                <a:endParaRPr lang="en-GB" sz="1200" dirty="0"/>
              </a:p>
              <a:p>
                <a:pPr algn="just">
                  <a:spcBef>
                    <a:spcPts val="0"/>
                  </a:spcBef>
                  <a:buClrTx/>
                  <a:buSzPct val="100000"/>
                </a:pPr>
                <a:r>
                  <a:rPr lang="en-GB" sz="1200" dirty="0" smtClean="0"/>
                  <a:t>Ideally the </a:t>
                </a:r>
                <a:r>
                  <a:rPr lang="en-GB" sz="1200" dirty="0"/>
                  <a:t>label to each executables 𝑟 in the training </a:t>
                </a:r>
                <a:r>
                  <a:rPr lang="en-GB" sz="1200" dirty="0" smtClean="0"/>
                  <a:t>set should be:</a:t>
                </a:r>
                <a:endParaRPr lang="en-GB" sz="1200" dirty="0"/>
              </a:p>
              <a:p>
                <a:pPr algn="just">
                  <a:spcBef>
                    <a:spcPts val="0"/>
                  </a:spcBef>
                  <a:buClrTx/>
                  <a:buSzPct val="100000"/>
                </a:pPr>
                <a:endParaRPr lang="en-GB" sz="1200" dirty="0"/>
              </a:p>
              <a:p>
                <a:pPr algn="just">
                  <a:spcBef>
                    <a:spcPts val="0"/>
                  </a:spcBef>
                  <a:buClrTx/>
                  <a:buSzPct val="100000"/>
                </a:pPr>
                <a:endParaRPr lang="en-GB" sz="1200" dirty="0"/>
              </a:p>
              <a:p>
                <a:pPr algn="just">
                  <a:spcBef>
                    <a:spcPts val="0"/>
                  </a:spcBef>
                  <a:buClrTx/>
                  <a:buSzPct val="100000"/>
                </a:pPr>
                <a:endParaRPr lang="en-GB" sz="1200" dirty="0"/>
              </a:p>
              <a:p>
                <a:pPr marL="101600" indent="0" algn="just">
                  <a:spcBef>
                    <a:spcPts val="0"/>
                  </a:spcBef>
                  <a:buClrTx/>
                  <a:buSzPct val="100000"/>
                  <a:buNone/>
                </a:pPr>
                <a:endParaRPr lang="en-GB" sz="1200" dirty="0"/>
              </a:p>
              <a:p>
                <a:pPr algn="just">
                  <a:spcBef>
                    <a:spcPts val="0"/>
                  </a:spcBef>
                  <a:buClrTx/>
                  <a:buSzPct val="100000"/>
                </a:pPr>
                <a:r>
                  <a:rPr lang="en-GB" sz="1200" dirty="0"/>
                  <a:t>We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IN" sz="12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GB" sz="1200" dirty="0" smtClean="0"/>
                  <a:t> for </a:t>
                </a:r>
                <a:r>
                  <a:rPr lang="en-GB" sz="1200" dirty="0"/>
                  <a:t>each of the </a:t>
                </a:r>
                <a:r>
                  <a:rPr lang="en-GB" sz="1200" dirty="0" smtClean="0"/>
                  <a:t>executables, calculate </a:t>
                </a:r>
                <a:r>
                  <a:rPr lang="en-GB" sz="1200" dirty="0"/>
                  <a:t>total error </a:t>
                </a:r>
                <a:r>
                  <a:rPr lang="en-GB" sz="1200" dirty="0" smtClean="0"/>
                  <a:t>in </a:t>
                </a:r>
                <a:r>
                  <a:rPr lang="en-GB" sz="1200" dirty="0"/>
                  <a:t>the training </a:t>
                </a:r>
                <a:r>
                  <a:rPr lang="en-GB" sz="1200" dirty="0" smtClean="0"/>
                  <a:t>set and feedback the error to update the weights accordingly.</a:t>
                </a:r>
                <a:endParaRPr lang="en-GB" sz="1200" dirty="0"/>
              </a:p>
              <a:p>
                <a:pPr algn="just">
                  <a:spcBef>
                    <a:spcPts val="0"/>
                  </a:spcBef>
                  <a:buClrTx/>
                  <a:buSzPct val="100000"/>
                </a:pPr>
                <a:endParaRPr lang="en-GB" sz="1200" dirty="0"/>
              </a:p>
            </p:txBody>
          </p:sp>
        </mc:Choice>
        <mc:Fallback xmlns="">
          <p:sp>
            <p:nvSpPr>
              <p:cNvPr id="7" name="Tex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275" y="1642326"/>
                <a:ext cx="7857777" cy="299417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http://latex2png.com/output/latex_9c17723c3f1cfe620f443440790877b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0209" y="3154160"/>
            <a:ext cx="1953346" cy="45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latex2png.com/output/latex_a1e54900917bfeceaef57e7e6283a1e1.png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60746" y="4290300"/>
            <a:ext cx="3448338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80927" y="4306429"/>
            <a:ext cx="2125423" cy="306467"/>
          </a:xfrm>
          <a:prstGeom prst="roundRect">
            <a:avLst/>
          </a:prstGeom>
          <a:solidFill>
            <a:srgbClr val="3F5378"/>
          </a:solidFill>
          <a:ln>
            <a:solidFill>
              <a:srgbClr val="263248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After applying Gradient Descent</a:t>
            </a:r>
            <a:endParaRPr lang="en-IN" sz="12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cxnSp>
        <p:nvCxnSpPr>
          <p:cNvPr id="4" name="Straight Arrow Connector 3"/>
          <p:cNvCxnSpPr>
            <a:stCxn id="10" idx="3"/>
            <a:endCxn id="5122" idx="1"/>
          </p:cNvCxnSpPr>
          <p:nvPr/>
        </p:nvCxnSpPr>
        <p:spPr>
          <a:xfrm>
            <a:off x="2506350" y="4459663"/>
            <a:ext cx="854396" cy="826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78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Experimental Setup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14</a:t>
            </a:r>
            <a:endParaRPr lang="en" dirty="0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007" y="1764217"/>
            <a:ext cx="2615232" cy="221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14275" y="1642327"/>
            <a:ext cx="4640957" cy="1493680"/>
          </a:xfrm>
        </p:spPr>
        <p:txBody>
          <a:bodyPr/>
          <a:lstStyle/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200" dirty="0" smtClean="0"/>
              <a:t>We implemented the approach in ALTERA </a:t>
            </a:r>
            <a:r>
              <a:rPr lang="en-US" sz="1200" dirty="0" err="1"/>
              <a:t>SoCKit</a:t>
            </a:r>
            <a:r>
              <a:rPr lang="en-US" sz="1200" dirty="0"/>
              <a:t> VEEK-MT </a:t>
            </a:r>
            <a:r>
              <a:rPr lang="en-US" sz="1200" dirty="0" smtClean="0"/>
              <a:t>model.</a:t>
            </a:r>
          </a:p>
          <a:p>
            <a:pPr algn="just">
              <a:spcBef>
                <a:spcPts val="0"/>
              </a:spcBef>
              <a:buClrTx/>
              <a:buSzPct val="100000"/>
            </a:pPr>
            <a:endParaRPr lang="en-US" sz="1200" dirty="0" smtClean="0"/>
          </a:p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200" dirty="0" smtClean="0"/>
              <a:t>Dual-core </a:t>
            </a:r>
            <a:r>
              <a:rPr lang="en-US" sz="1200" dirty="0"/>
              <a:t>ARM Cortex-A9 processor with an Altera 28-nm Cyclone V FPGA</a:t>
            </a:r>
            <a:r>
              <a:rPr lang="en-US" sz="1200" dirty="0" smtClean="0"/>
              <a:t>.</a:t>
            </a:r>
          </a:p>
          <a:p>
            <a:pPr algn="just">
              <a:spcBef>
                <a:spcPts val="0"/>
              </a:spcBef>
              <a:buClrTx/>
              <a:buSzPct val="100000"/>
            </a:pPr>
            <a:endParaRPr lang="en-US" sz="1200" dirty="0" smtClean="0"/>
          </a:p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200" dirty="0" smtClean="0"/>
              <a:t>The </a:t>
            </a:r>
            <a:r>
              <a:rPr lang="en-US" sz="1200" dirty="0"/>
              <a:t>Linux based embedded RTOS implemented on this </a:t>
            </a:r>
            <a:r>
              <a:rPr lang="en-US" sz="1200" dirty="0" err="1"/>
              <a:t>SoCKit</a:t>
            </a:r>
            <a:r>
              <a:rPr lang="en-US" sz="1200" dirty="0"/>
              <a:t> has kernel version 3.10.31-ltsi-05172-g28bac3e.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856354"/>
              </p:ext>
            </p:extLst>
          </p:nvPr>
        </p:nvGraphicFramePr>
        <p:xfrm>
          <a:off x="2161122" y="3306180"/>
          <a:ext cx="3294110" cy="1645920"/>
        </p:xfrm>
        <a:graphic>
          <a:graphicData uri="http://schemas.openxmlformats.org/drawingml/2006/table">
            <a:tbl>
              <a:tblPr firstRow="1" bandRow="1">
                <a:tableStyleId>{2B80555D-1099-4AE3-8308-70A12B797B01}</a:tableStyleId>
              </a:tblPr>
              <a:tblGrid>
                <a:gridCol w="698750">
                  <a:extLst>
                    <a:ext uri="{9D8B030D-6E8A-4147-A177-3AD203B41FA5}">
                      <a16:colId xmlns:a16="http://schemas.microsoft.com/office/drawing/2014/main" val="4173303287"/>
                    </a:ext>
                  </a:extLst>
                </a:gridCol>
                <a:gridCol w="1098036">
                  <a:extLst>
                    <a:ext uri="{9D8B030D-6E8A-4147-A177-3AD203B41FA5}">
                      <a16:colId xmlns:a16="http://schemas.microsoft.com/office/drawing/2014/main" val="3529028737"/>
                    </a:ext>
                  </a:extLst>
                </a:gridCol>
                <a:gridCol w="499108">
                  <a:extLst>
                    <a:ext uri="{9D8B030D-6E8A-4147-A177-3AD203B41FA5}">
                      <a16:colId xmlns:a16="http://schemas.microsoft.com/office/drawing/2014/main" val="2315243640"/>
                    </a:ext>
                  </a:extLst>
                </a:gridCol>
                <a:gridCol w="499108">
                  <a:extLst>
                    <a:ext uri="{9D8B030D-6E8A-4147-A177-3AD203B41FA5}">
                      <a16:colId xmlns:a16="http://schemas.microsoft.com/office/drawing/2014/main" val="678501936"/>
                    </a:ext>
                  </a:extLst>
                </a:gridCol>
                <a:gridCol w="499108">
                  <a:extLst>
                    <a:ext uri="{9D8B030D-6E8A-4147-A177-3AD203B41FA5}">
                      <a16:colId xmlns:a16="http://schemas.microsoft.com/office/drawing/2014/main" val="2105204334"/>
                    </a:ext>
                  </a:extLst>
                </a:gridCol>
              </a:tblGrid>
              <a:tr h="251753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Roboto Condensed" panose="020B0604020202020204" charset="0"/>
                          <a:ea typeface="Roboto Condensed" panose="020B0604020202020204" charset="0"/>
                        </a:rPr>
                        <a:t>Family</a:t>
                      </a:r>
                      <a:endParaRPr lang="en-US" sz="1200" dirty="0">
                        <a:solidFill>
                          <a:schemeClr val="bg1"/>
                        </a:solidFill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537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Roboto Condensed" panose="020B0604020202020204" charset="0"/>
                          <a:ea typeface="Roboto Condensed" panose="020B0604020202020204" charset="0"/>
                        </a:rPr>
                        <a:t>Train</a:t>
                      </a:r>
                      <a:endParaRPr lang="en-US" sz="1200" dirty="0">
                        <a:solidFill>
                          <a:schemeClr val="bg1"/>
                        </a:solidFill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537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Roboto Condensed" panose="020B0604020202020204" charset="0"/>
                          <a:ea typeface="Roboto Condensed" panose="020B0604020202020204" charset="0"/>
                        </a:rPr>
                        <a:t>Test</a:t>
                      </a:r>
                      <a:endParaRPr lang="en-US" sz="1200" dirty="0">
                        <a:solidFill>
                          <a:schemeClr val="bg1"/>
                        </a:solidFill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537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Roboto Condensed" panose="020B0604020202020204" charset="0"/>
                          <a:ea typeface="Roboto Condensed" panose="020B0604020202020204" charset="0"/>
                        </a:rPr>
                        <a:t>Total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53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735373"/>
                  </a:ext>
                </a:extLst>
              </a:tr>
              <a:tr h="2517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Malware</a:t>
                      </a:r>
                      <a:endParaRPr lang="en-US" sz="12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ARM-Malwares</a:t>
                      </a:r>
                      <a:endParaRPr lang="en-US" sz="12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152</a:t>
                      </a:r>
                      <a:endParaRPr lang="en-US" sz="12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10</a:t>
                      </a:r>
                      <a:endParaRPr lang="en-US" sz="12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162</a:t>
                      </a:r>
                      <a:endParaRPr lang="en-US" sz="1200" b="1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0391731"/>
                  </a:ext>
                </a:extLst>
              </a:tr>
              <a:tr h="251753">
                <a:tc rowSpan="3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Benign</a:t>
                      </a:r>
                      <a:endParaRPr lang="en-US" sz="12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CHStone</a:t>
                      </a:r>
                      <a:endParaRPr lang="en-US" sz="12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10</a:t>
                      </a:r>
                      <a:endParaRPr lang="en-US" sz="12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2</a:t>
                      </a:r>
                      <a:endParaRPr lang="en-US" sz="12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12</a:t>
                      </a:r>
                      <a:endParaRPr lang="en-US" sz="1200" b="1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814703"/>
                  </a:ext>
                </a:extLst>
              </a:tr>
              <a:tr h="251753"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UnixBench</a:t>
                      </a:r>
                      <a:endParaRPr lang="en-US" sz="12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12</a:t>
                      </a:r>
                      <a:endParaRPr lang="en-US" sz="12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4</a:t>
                      </a:r>
                      <a:endParaRPr lang="en-US" sz="12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16</a:t>
                      </a:r>
                      <a:endParaRPr lang="en-US" sz="1200" b="1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3724429"/>
                  </a:ext>
                </a:extLst>
              </a:tr>
              <a:tr h="251753"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LMBench</a:t>
                      </a:r>
                      <a:endParaRPr lang="en-US" sz="12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18</a:t>
                      </a:r>
                      <a:endParaRPr lang="en-US" sz="12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4</a:t>
                      </a:r>
                      <a:endParaRPr lang="en-US" sz="12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22</a:t>
                      </a:r>
                      <a:endParaRPr lang="en-US" sz="1200" b="1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3894021"/>
                  </a:ext>
                </a:extLst>
              </a:tr>
              <a:tr h="25175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Total</a:t>
                      </a:r>
                      <a:endParaRPr lang="en-US" sz="1200" b="1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192</a:t>
                      </a:r>
                      <a:endParaRPr lang="en-US" sz="1200" b="1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20</a:t>
                      </a:r>
                      <a:endParaRPr lang="en-US" sz="1200" b="1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212</a:t>
                      </a:r>
                      <a:endParaRPr lang="en-US" sz="1200" b="1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3049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9981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Experimental Setup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14</a:t>
            </a:r>
            <a:endParaRPr lang="en" dirty="0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007" y="1764217"/>
            <a:ext cx="2615232" cy="221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14275" y="1642327"/>
            <a:ext cx="4640957" cy="1493680"/>
          </a:xfrm>
        </p:spPr>
        <p:txBody>
          <a:bodyPr/>
          <a:lstStyle/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200" dirty="0" smtClean="0"/>
              <a:t>We implemented the approach in ALTERA </a:t>
            </a:r>
            <a:r>
              <a:rPr lang="en-US" sz="1200" dirty="0" err="1"/>
              <a:t>SoCKit</a:t>
            </a:r>
            <a:r>
              <a:rPr lang="en-US" sz="1200" dirty="0"/>
              <a:t> VEEK-MT </a:t>
            </a:r>
            <a:r>
              <a:rPr lang="en-US" sz="1200" dirty="0" smtClean="0"/>
              <a:t>model.</a:t>
            </a:r>
          </a:p>
          <a:p>
            <a:pPr algn="just">
              <a:spcBef>
                <a:spcPts val="0"/>
              </a:spcBef>
              <a:buClrTx/>
              <a:buSzPct val="100000"/>
            </a:pPr>
            <a:endParaRPr lang="en-US" sz="1200" dirty="0" smtClean="0"/>
          </a:p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200" dirty="0" smtClean="0"/>
              <a:t>Dual-core </a:t>
            </a:r>
            <a:r>
              <a:rPr lang="en-US" sz="1200" dirty="0"/>
              <a:t>ARM Cortex-A9 processor with an Altera 28-nm Cyclone V FPGA</a:t>
            </a:r>
            <a:r>
              <a:rPr lang="en-US" sz="1200" dirty="0" smtClean="0"/>
              <a:t>.</a:t>
            </a:r>
          </a:p>
          <a:p>
            <a:pPr algn="just">
              <a:spcBef>
                <a:spcPts val="0"/>
              </a:spcBef>
              <a:buClrTx/>
              <a:buSzPct val="100000"/>
            </a:pPr>
            <a:endParaRPr lang="en-US" sz="1200" dirty="0" smtClean="0"/>
          </a:p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200" dirty="0" smtClean="0"/>
              <a:t>The </a:t>
            </a:r>
            <a:r>
              <a:rPr lang="en-US" sz="1200" dirty="0"/>
              <a:t>Linux based embedded RTOS implemented on this </a:t>
            </a:r>
            <a:r>
              <a:rPr lang="en-US" sz="1200" dirty="0" err="1"/>
              <a:t>SoCKit</a:t>
            </a:r>
            <a:r>
              <a:rPr lang="en-US" sz="1200" dirty="0"/>
              <a:t> has kernel version 3.10.31-ltsi-05172-g28bac3e.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856354"/>
              </p:ext>
            </p:extLst>
          </p:nvPr>
        </p:nvGraphicFramePr>
        <p:xfrm>
          <a:off x="2161122" y="3306180"/>
          <a:ext cx="3294110" cy="1645920"/>
        </p:xfrm>
        <a:graphic>
          <a:graphicData uri="http://schemas.openxmlformats.org/drawingml/2006/table">
            <a:tbl>
              <a:tblPr firstRow="1" bandRow="1">
                <a:tableStyleId>{2B80555D-1099-4AE3-8308-70A12B797B01}</a:tableStyleId>
              </a:tblPr>
              <a:tblGrid>
                <a:gridCol w="698750">
                  <a:extLst>
                    <a:ext uri="{9D8B030D-6E8A-4147-A177-3AD203B41FA5}">
                      <a16:colId xmlns:a16="http://schemas.microsoft.com/office/drawing/2014/main" val="4173303287"/>
                    </a:ext>
                  </a:extLst>
                </a:gridCol>
                <a:gridCol w="1098036">
                  <a:extLst>
                    <a:ext uri="{9D8B030D-6E8A-4147-A177-3AD203B41FA5}">
                      <a16:colId xmlns:a16="http://schemas.microsoft.com/office/drawing/2014/main" val="3529028737"/>
                    </a:ext>
                  </a:extLst>
                </a:gridCol>
                <a:gridCol w="499108">
                  <a:extLst>
                    <a:ext uri="{9D8B030D-6E8A-4147-A177-3AD203B41FA5}">
                      <a16:colId xmlns:a16="http://schemas.microsoft.com/office/drawing/2014/main" val="2315243640"/>
                    </a:ext>
                  </a:extLst>
                </a:gridCol>
                <a:gridCol w="499108">
                  <a:extLst>
                    <a:ext uri="{9D8B030D-6E8A-4147-A177-3AD203B41FA5}">
                      <a16:colId xmlns:a16="http://schemas.microsoft.com/office/drawing/2014/main" val="678501936"/>
                    </a:ext>
                  </a:extLst>
                </a:gridCol>
                <a:gridCol w="499108">
                  <a:extLst>
                    <a:ext uri="{9D8B030D-6E8A-4147-A177-3AD203B41FA5}">
                      <a16:colId xmlns:a16="http://schemas.microsoft.com/office/drawing/2014/main" val="2105204334"/>
                    </a:ext>
                  </a:extLst>
                </a:gridCol>
              </a:tblGrid>
              <a:tr h="251753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Roboto Condensed" panose="020B0604020202020204" charset="0"/>
                          <a:ea typeface="Roboto Condensed" panose="020B0604020202020204" charset="0"/>
                        </a:rPr>
                        <a:t>Family</a:t>
                      </a:r>
                      <a:endParaRPr lang="en-US" sz="1200" dirty="0">
                        <a:solidFill>
                          <a:schemeClr val="bg1"/>
                        </a:solidFill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537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Roboto Condensed" panose="020B0604020202020204" charset="0"/>
                          <a:ea typeface="Roboto Condensed" panose="020B0604020202020204" charset="0"/>
                        </a:rPr>
                        <a:t>Train</a:t>
                      </a:r>
                      <a:endParaRPr lang="en-US" sz="1200" dirty="0">
                        <a:solidFill>
                          <a:schemeClr val="bg1"/>
                        </a:solidFill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537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Roboto Condensed" panose="020B0604020202020204" charset="0"/>
                          <a:ea typeface="Roboto Condensed" panose="020B0604020202020204" charset="0"/>
                        </a:rPr>
                        <a:t>Test</a:t>
                      </a:r>
                      <a:endParaRPr lang="en-US" sz="1200" dirty="0">
                        <a:solidFill>
                          <a:schemeClr val="bg1"/>
                        </a:solidFill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537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solidFill>
                            <a:schemeClr val="bg1"/>
                          </a:solidFill>
                          <a:latin typeface="Roboto Condensed" panose="020B0604020202020204" charset="0"/>
                          <a:ea typeface="Roboto Condensed" panose="020B0604020202020204" charset="0"/>
                        </a:rPr>
                        <a:t>Total</a:t>
                      </a:r>
                      <a:endParaRPr lang="en-US" sz="1200" b="1" dirty="0">
                        <a:solidFill>
                          <a:schemeClr val="bg1"/>
                        </a:solidFill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F53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735373"/>
                  </a:ext>
                </a:extLst>
              </a:tr>
              <a:tr h="251753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Malware</a:t>
                      </a:r>
                      <a:endParaRPr lang="en-US" sz="12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ARM-Malwares</a:t>
                      </a:r>
                      <a:endParaRPr lang="en-US" sz="12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152</a:t>
                      </a:r>
                      <a:endParaRPr lang="en-US" sz="12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10</a:t>
                      </a:r>
                      <a:endParaRPr lang="en-US" sz="12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162</a:t>
                      </a:r>
                      <a:endParaRPr lang="en-US" sz="1200" b="1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0391731"/>
                  </a:ext>
                </a:extLst>
              </a:tr>
              <a:tr h="251753">
                <a:tc rowSpan="3"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Benign</a:t>
                      </a:r>
                      <a:endParaRPr lang="en-US" sz="12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CHStone</a:t>
                      </a:r>
                      <a:endParaRPr lang="en-US" sz="12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10</a:t>
                      </a:r>
                      <a:endParaRPr lang="en-US" sz="12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2</a:t>
                      </a:r>
                      <a:endParaRPr lang="en-US" sz="12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12</a:t>
                      </a:r>
                      <a:endParaRPr lang="en-US" sz="1200" b="1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4814703"/>
                  </a:ext>
                </a:extLst>
              </a:tr>
              <a:tr h="251753"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UnixBench</a:t>
                      </a:r>
                      <a:endParaRPr lang="en-US" sz="12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12</a:t>
                      </a:r>
                      <a:endParaRPr lang="en-US" sz="12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4</a:t>
                      </a:r>
                      <a:endParaRPr lang="en-US" sz="12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16</a:t>
                      </a:r>
                      <a:endParaRPr lang="en-US" sz="1200" b="1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3724429"/>
                  </a:ext>
                </a:extLst>
              </a:tr>
              <a:tr h="251753">
                <a:tc v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LMBench</a:t>
                      </a:r>
                      <a:endParaRPr lang="en-US" sz="12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18</a:t>
                      </a:r>
                      <a:endParaRPr lang="en-US" sz="12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4</a:t>
                      </a:r>
                      <a:endParaRPr lang="en-US" sz="12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22</a:t>
                      </a:r>
                      <a:endParaRPr lang="en-US" sz="1200" b="1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3894021"/>
                  </a:ext>
                </a:extLst>
              </a:tr>
              <a:tr h="251753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Total</a:t>
                      </a:r>
                      <a:endParaRPr lang="en-US" sz="1200" b="1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1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192</a:t>
                      </a:r>
                      <a:endParaRPr lang="en-US" sz="1200" b="1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20</a:t>
                      </a:r>
                      <a:endParaRPr lang="en-US" sz="1200" b="1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212</a:t>
                      </a:r>
                      <a:endParaRPr lang="en-US" sz="1200" b="1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304906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13942" y="3192760"/>
            <a:ext cx="1484007" cy="306467"/>
          </a:xfrm>
          <a:prstGeom prst="roundRect">
            <a:avLst/>
          </a:prstGeom>
          <a:solidFill>
            <a:srgbClr val="3F5378"/>
          </a:solidFill>
          <a:ln>
            <a:solidFill>
              <a:srgbClr val="263248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IN" sz="1200" dirty="0" smtClean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Offensive Computing</a:t>
            </a:r>
            <a:endParaRPr lang="en-IN" sz="12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6908" y="3673565"/>
            <a:ext cx="858077" cy="306467"/>
          </a:xfrm>
          <a:prstGeom prst="roundRect">
            <a:avLst/>
          </a:prstGeom>
          <a:solidFill>
            <a:srgbClr val="3F5378"/>
          </a:solidFill>
          <a:ln>
            <a:solidFill>
              <a:srgbClr val="263248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IN" sz="1200" dirty="0" err="1" smtClean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Virusshare</a:t>
            </a:r>
            <a:endParaRPr lang="en-IN" sz="1200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cxnSp>
        <p:nvCxnSpPr>
          <p:cNvPr id="13" name="Straight Arrow Connector 12"/>
          <p:cNvCxnSpPr>
            <a:stCxn id="9" idx="3"/>
          </p:cNvCxnSpPr>
          <p:nvPr/>
        </p:nvCxnSpPr>
        <p:spPr>
          <a:xfrm>
            <a:off x="1697949" y="3345994"/>
            <a:ext cx="1257752" cy="3275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0" idx="3"/>
          </p:cNvCxnSpPr>
          <p:nvPr/>
        </p:nvCxnSpPr>
        <p:spPr>
          <a:xfrm flipV="1">
            <a:off x="1384985" y="3673565"/>
            <a:ext cx="1570716" cy="1532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968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Results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15</a:t>
            </a:r>
            <a:endParaRPr lang="en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725977" y="1664365"/>
            <a:ext cx="7635723" cy="2972135"/>
          </a:xfrm>
        </p:spPr>
        <p:txBody>
          <a:bodyPr/>
          <a:lstStyle/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400" dirty="0" smtClean="0"/>
              <a:t>Features Selected</a:t>
            </a:r>
          </a:p>
          <a:p>
            <a:pPr marL="101600" indent="0" algn="just">
              <a:spcBef>
                <a:spcPts val="0"/>
              </a:spcBef>
              <a:buClrTx/>
              <a:buSzPct val="100000"/>
              <a:buNone/>
            </a:pPr>
            <a:endParaRPr lang="en-US" sz="800" dirty="0" smtClean="0"/>
          </a:p>
          <a:p>
            <a:pPr marL="569913" indent="0" algn="just">
              <a:spcBef>
                <a:spcPts val="0"/>
              </a:spcBef>
              <a:buClrTx/>
              <a:buSzPct val="100000"/>
              <a:buNone/>
            </a:pPr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Indicator Programs</a:t>
            </a:r>
            <a:r>
              <a:rPr lang="en-US" sz="1200" dirty="0" smtClean="0"/>
              <a:t>: ls, </a:t>
            </a:r>
            <a:r>
              <a:rPr lang="en-US" sz="1200" dirty="0" err="1" smtClean="0"/>
              <a:t>netstat</a:t>
            </a:r>
            <a:r>
              <a:rPr lang="en-US" sz="1200" dirty="0" smtClean="0"/>
              <a:t>, </a:t>
            </a:r>
            <a:r>
              <a:rPr lang="en-US" sz="1200" dirty="0" err="1" smtClean="0"/>
              <a:t>ps</a:t>
            </a:r>
            <a:r>
              <a:rPr lang="en-US" sz="1200" dirty="0" smtClean="0"/>
              <a:t>, who, </a:t>
            </a:r>
            <a:r>
              <a:rPr lang="en-US" sz="1200" dirty="0" err="1" smtClean="0"/>
              <a:t>pwd</a:t>
            </a:r>
            <a:endParaRPr lang="en-US" sz="1200" dirty="0" smtClean="0"/>
          </a:p>
          <a:p>
            <a:pPr marL="569913" indent="0" algn="just">
              <a:spcBef>
                <a:spcPts val="0"/>
              </a:spcBef>
              <a:buClrTx/>
              <a:buSzPct val="100000"/>
              <a:buNone/>
            </a:pPr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Observers</a:t>
            </a:r>
            <a:r>
              <a:rPr lang="en-US" sz="1200" dirty="0" smtClean="0"/>
              <a:t>: cycles, instructions, cache-references, cache-misses, branches, branch-misses</a:t>
            </a:r>
          </a:p>
          <a:p>
            <a:pPr marL="569913" indent="0" algn="just">
              <a:spcBef>
                <a:spcPts val="0"/>
              </a:spcBef>
              <a:buClrTx/>
              <a:buSzPct val="100000"/>
              <a:buNone/>
            </a:pPr>
            <a:endParaRPr lang="en-US" sz="1200" dirty="0" smtClean="0"/>
          </a:p>
          <a:p>
            <a:pPr marL="101600" indent="0" algn="just">
              <a:spcBef>
                <a:spcPts val="0"/>
              </a:spcBef>
              <a:buClrTx/>
              <a:buSzPct val="100000"/>
              <a:buNone/>
            </a:pP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38927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Results</a:t>
            </a:r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15</a:t>
            </a:r>
            <a:endParaRPr lang="en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725977" y="1664365"/>
            <a:ext cx="7635723" cy="2972135"/>
          </a:xfrm>
        </p:spPr>
        <p:txBody>
          <a:bodyPr/>
          <a:lstStyle/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400" dirty="0" smtClean="0"/>
              <a:t>Features Selected</a:t>
            </a:r>
          </a:p>
          <a:p>
            <a:pPr marL="101600" indent="0" algn="just">
              <a:spcBef>
                <a:spcPts val="0"/>
              </a:spcBef>
              <a:buClrTx/>
              <a:buSzPct val="100000"/>
              <a:buNone/>
            </a:pPr>
            <a:endParaRPr lang="en-US" sz="800" dirty="0" smtClean="0"/>
          </a:p>
          <a:p>
            <a:pPr marL="569913" indent="0" algn="just">
              <a:spcBef>
                <a:spcPts val="0"/>
              </a:spcBef>
              <a:buClrTx/>
              <a:buSzPct val="100000"/>
              <a:buNone/>
            </a:pPr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Indicator Programs</a:t>
            </a:r>
            <a:r>
              <a:rPr lang="en-US" sz="1200" dirty="0" smtClean="0"/>
              <a:t>: ls, </a:t>
            </a:r>
            <a:r>
              <a:rPr lang="en-US" sz="1200" dirty="0" err="1" smtClean="0"/>
              <a:t>netstat</a:t>
            </a:r>
            <a:r>
              <a:rPr lang="en-US" sz="1200" dirty="0" smtClean="0"/>
              <a:t>, </a:t>
            </a:r>
            <a:r>
              <a:rPr lang="en-US" sz="1200" dirty="0" err="1" smtClean="0"/>
              <a:t>ps</a:t>
            </a:r>
            <a:r>
              <a:rPr lang="en-US" sz="1200" dirty="0" smtClean="0"/>
              <a:t>, who, </a:t>
            </a:r>
            <a:r>
              <a:rPr lang="en-US" sz="1200" dirty="0" err="1" smtClean="0"/>
              <a:t>pwd</a:t>
            </a:r>
            <a:endParaRPr lang="en-US" sz="1200" dirty="0" smtClean="0"/>
          </a:p>
          <a:p>
            <a:pPr marL="569913" indent="0" algn="just">
              <a:spcBef>
                <a:spcPts val="0"/>
              </a:spcBef>
              <a:buClrTx/>
              <a:buSzPct val="100000"/>
              <a:buNone/>
            </a:pPr>
            <a:r>
              <a:rPr lang="en-US" sz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Observers</a:t>
            </a:r>
            <a:r>
              <a:rPr lang="en-US" sz="1200" dirty="0" smtClean="0"/>
              <a:t>: cycles, instructions, cache-references, cache-misses, branches, branch-misses</a:t>
            </a:r>
          </a:p>
          <a:p>
            <a:pPr marL="569913" indent="0" algn="just">
              <a:spcBef>
                <a:spcPts val="0"/>
              </a:spcBef>
              <a:buClrTx/>
              <a:buSzPct val="100000"/>
              <a:buNone/>
            </a:pPr>
            <a:endParaRPr lang="en-US" sz="1200" dirty="0" smtClean="0"/>
          </a:p>
          <a:p>
            <a:pPr algn="just">
              <a:spcBef>
                <a:spcPts val="0"/>
              </a:spcBef>
              <a:buClrTx/>
              <a:buSzPct val="100000"/>
            </a:pPr>
            <a:endParaRPr lang="en-US" sz="800" dirty="0"/>
          </a:p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400" dirty="0" smtClean="0"/>
              <a:t>Initial Sensitivity Matrix</a:t>
            </a:r>
          </a:p>
        </p:txBody>
      </p:sp>
      <p:pic>
        <p:nvPicPr>
          <p:cNvPr id="8" name="Picture 2" descr="http://latex2png.com/output/latex_8d6cf41fb6d863e39f3de563cb4a1eb2.pn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93823" y="3150432"/>
            <a:ext cx="5856321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133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Results</a:t>
            </a:r>
            <a:endParaRPr lang="en-IN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14275" y="1537988"/>
            <a:ext cx="3352781" cy="2724300"/>
          </a:xfrm>
        </p:spPr>
        <p:txBody>
          <a:bodyPr/>
          <a:lstStyle/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400" dirty="0" smtClean="0"/>
              <a:t>Analyzing Unknown Programs using Initial Sensitivity Matrix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" dirty="0" smtClean="0"/>
              <a:t>15</a:t>
            </a:r>
            <a:endParaRPr lang="e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7131" y="2269022"/>
            <a:ext cx="2632587" cy="176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31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Results</a:t>
            </a:r>
            <a:endParaRPr lang="en-IN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814275" y="1537988"/>
            <a:ext cx="3352781" cy="2724300"/>
          </a:xfrm>
        </p:spPr>
        <p:txBody>
          <a:bodyPr/>
          <a:lstStyle/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400" dirty="0" smtClean="0"/>
              <a:t>Analyzing Unknown Programs using Initial Sensitivity Matrix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" dirty="0" smtClean="0"/>
              <a:t>15</a:t>
            </a:r>
            <a:endParaRPr lang="e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7131" y="2269022"/>
            <a:ext cx="2632587" cy="1762470"/>
          </a:xfrm>
          <a:prstGeom prst="rect">
            <a:avLst/>
          </a:prstGeom>
        </p:spPr>
      </p:pic>
      <p:sp>
        <p:nvSpPr>
          <p:cNvPr id="8" name="Text Placeholder 2"/>
          <p:cNvSpPr txBox="1">
            <a:spLocks/>
          </p:cNvSpPr>
          <p:nvPr/>
        </p:nvSpPr>
        <p:spPr>
          <a:xfrm>
            <a:off x="4565431" y="1537988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▰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400" dirty="0" smtClean="0"/>
              <a:t>Apply Gradient Descent Correction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3806" y="2162295"/>
            <a:ext cx="2581550" cy="186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" dirty="0" smtClean="0"/>
              <a:t>15</a:t>
            </a:r>
            <a:endParaRPr lang="en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4294967295"/>
          </p:nvPr>
        </p:nvSpPr>
        <p:spPr>
          <a:xfrm>
            <a:off x="814274" y="1575159"/>
            <a:ext cx="6803725" cy="2724150"/>
          </a:xfrm>
        </p:spPr>
        <p:txBody>
          <a:bodyPr anchor="t"/>
          <a:lstStyle/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400" dirty="0" smtClean="0"/>
              <a:t>Updated </a:t>
            </a:r>
            <a:r>
              <a:rPr lang="en-US" sz="1400" dirty="0"/>
              <a:t>Sensitivity Matrix</a:t>
            </a:r>
          </a:p>
          <a:p>
            <a:pPr algn="just">
              <a:spcBef>
                <a:spcPts val="0"/>
              </a:spcBef>
              <a:buClrTx/>
              <a:buSzPct val="100000"/>
            </a:pPr>
            <a:endParaRPr lang="en-US" sz="1400" dirty="0" smtClean="0"/>
          </a:p>
          <a:p>
            <a:pPr algn="just">
              <a:spcBef>
                <a:spcPts val="0"/>
              </a:spcBef>
              <a:buClrTx/>
              <a:buSzPct val="100000"/>
            </a:pPr>
            <a:endParaRPr lang="en-US" sz="1400" dirty="0"/>
          </a:p>
          <a:p>
            <a:pPr algn="just">
              <a:spcBef>
                <a:spcPts val="0"/>
              </a:spcBef>
              <a:buClrTx/>
              <a:buSzPct val="100000"/>
            </a:pPr>
            <a:endParaRPr lang="en-US" sz="1400" dirty="0" smtClean="0"/>
          </a:p>
          <a:p>
            <a:pPr algn="just">
              <a:spcBef>
                <a:spcPts val="0"/>
              </a:spcBef>
              <a:buClrTx/>
              <a:buSzPct val="100000"/>
            </a:pPr>
            <a:endParaRPr lang="en-US" sz="1400" dirty="0"/>
          </a:p>
          <a:p>
            <a:pPr algn="just">
              <a:spcBef>
                <a:spcPts val="0"/>
              </a:spcBef>
              <a:buClrTx/>
              <a:buSzPct val="100000"/>
            </a:pPr>
            <a:endParaRPr lang="en-US" sz="1400" dirty="0" smtClean="0"/>
          </a:p>
          <a:p>
            <a:pPr marL="76200" indent="0" algn="just">
              <a:spcBef>
                <a:spcPts val="0"/>
              </a:spcBef>
              <a:buClrTx/>
              <a:buSzPct val="100000"/>
              <a:buNone/>
            </a:pPr>
            <a:endParaRPr lang="en-US" sz="1400" dirty="0"/>
          </a:p>
        </p:txBody>
      </p:sp>
      <p:pic>
        <p:nvPicPr>
          <p:cNvPr id="3074" name="Picture 2" descr="http://latex2png.com/output/latex_c2c917357d669abf8b5677760f656473.pn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6596" y="2052853"/>
            <a:ext cx="5879079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645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</a:p>
        </p:txBody>
      </p:sp>
      <p:pic>
        <p:nvPicPr>
          <p:cNvPr id="4" name="Picture 2" descr="Image result for malware attack news pap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116" y="687644"/>
            <a:ext cx="2365081" cy="236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malware attack news pa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1404" y="718403"/>
            <a:ext cx="2320062" cy="129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Image result for malware attack news pa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21404" y="2646043"/>
            <a:ext cx="2320062" cy="219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5458" y="3052725"/>
            <a:ext cx="2365081" cy="202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9673" y="206694"/>
            <a:ext cx="2776092" cy="25652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8981" y="2493275"/>
            <a:ext cx="2449935" cy="20556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8296" y="1248195"/>
            <a:ext cx="2434957" cy="24687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0924" y="1145209"/>
            <a:ext cx="2290873" cy="2571725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396950" y="203025"/>
            <a:ext cx="1502734" cy="29046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  <a:latin typeface="Roboto Condensed" panose="020B0604020202020204" charset="0"/>
                <a:ea typeface="Roboto Condensed" panose="020B0604020202020204" charset="0"/>
              </a:rPr>
              <a:t>Recent News</a:t>
            </a:r>
            <a:endParaRPr lang="en-US" dirty="0">
              <a:solidFill>
                <a:schemeClr val="bg1"/>
              </a:solidFill>
              <a:latin typeface="Roboto Condensed" panose="020B0604020202020204" charset="0"/>
              <a:ea typeface="Roboto Condensed" panose="020B060402020202020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17940" y="4671189"/>
            <a:ext cx="22000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latin typeface="Roboto Condensed" panose="020B0604020202020204" charset="0"/>
                <a:ea typeface="Roboto Condensed" panose="020B0604020202020204" charset="0"/>
              </a:rPr>
              <a:t>Image Source: Google Image</a:t>
            </a:r>
            <a:endParaRPr lang="en-US" sz="1000" b="1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83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Results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" dirty="0" smtClean="0"/>
              <a:t>15</a:t>
            </a:r>
            <a:endParaRPr lang="en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4294967295"/>
          </p:nvPr>
        </p:nvSpPr>
        <p:spPr>
          <a:xfrm>
            <a:off x="814274" y="1575159"/>
            <a:ext cx="6803725" cy="2724150"/>
          </a:xfrm>
        </p:spPr>
        <p:txBody>
          <a:bodyPr anchor="t"/>
          <a:lstStyle/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400" dirty="0" smtClean="0"/>
              <a:t>Updated </a:t>
            </a:r>
            <a:r>
              <a:rPr lang="en-US" sz="1400" dirty="0"/>
              <a:t>Sensitivity Matrix</a:t>
            </a:r>
          </a:p>
          <a:p>
            <a:pPr algn="just">
              <a:spcBef>
                <a:spcPts val="0"/>
              </a:spcBef>
              <a:buClrTx/>
              <a:buSzPct val="100000"/>
            </a:pPr>
            <a:endParaRPr lang="en-US" sz="1400" dirty="0" smtClean="0"/>
          </a:p>
          <a:p>
            <a:pPr algn="just">
              <a:spcBef>
                <a:spcPts val="0"/>
              </a:spcBef>
              <a:buClrTx/>
              <a:buSzPct val="100000"/>
            </a:pPr>
            <a:endParaRPr lang="en-US" sz="1400" dirty="0"/>
          </a:p>
          <a:p>
            <a:pPr algn="just">
              <a:spcBef>
                <a:spcPts val="0"/>
              </a:spcBef>
              <a:buClrTx/>
              <a:buSzPct val="100000"/>
            </a:pPr>
            <a:endParaRPr lang="en-US" sz="1400" dirty="0" smtClean="0"/>
          </a:p>
          <a:p>
            <a:pPr algn="just">
              <a:spcBef>
                <a:spcPts val="0"/>
              </a:spcBef>
              <a:buClrTx/>
              <a:buSzPct val="100000"/>
            </a:pPr>
            <a:endParaRPr lang="en-US" sz="1400" dirty="0"/>
          </a:p>
          <a:p>
            <a:pPr algn="just">
              <a:spcBef>
                <a:spcPts val="0"/>
              </a:spcBef>
              <a:buClrTx/>
              <a:buSzPct val="100000"/>
            </a:pPr>
            <a:endParaRPr lang="en-US" sz="1400" dirty="0" smtClean="0"/>
          </a:p>
          <a:p>
            <a:pPr algn="just">
              <a:spcBef>
                <a:spcPts val="0"/>
              </a:spcBef>
              <a:buClrTx/>
              <a:buSzPct val="100000"/>
            </a:pPr>
            <a:endParaRPr lang="en-US" sz="1400" dirty="0"/>
          </a:p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400" dirty="0" smtClean="0"/>
              <a:t>Analyzing Unknown Programs using Updated Sensitivity Matrix</a:t>
            </a:r>
          </a:p>
        </p:txBody>
      </p:sp>
      <p:pic>
        <p:nvPicPr>
          <p:cNvPr id="3074" name="Picture 2" descr="http://latex2png.com/output/latex_c2c917357d669abf8b5677760f656473.png"/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6596" y="2052853"/>
            <a:ext cx="5879079" cy="9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latex2png.com/output/latex_c18eb98284e09416eae8a7bb008d7532.png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0187" y="3466547"/>
            <a:ext cx="6371895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latex2png.com/output/latex_dacf8cc0bdc4aad86e2cea7de6cdd6b1.png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0187" y="4035905"/>
            <a:ext cx="6371895" cy="43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761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Results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" dirty="0"/>
              <a:t>15</a:t>
            </a: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814273" y="1508791"/>
            <a:ext cx="3602868" cy="272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400" dirty="0"/>
              <a:t>Comparison with </a:t>
            </a:r>
            <a:r>
              <a:rPr lang="en-US" sz="1400" dirty="0" smtClean="0"/>
              <a:t>State-of-the-Art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0821051"/>
                  </p:ext>
                </p:extLst>
              </p:nvPr>
            </p:nvGraphicFramePr>
            <p:xfrm>
              <a:off x="814273" y="2090465"/>
              <a:ext cx="4214928" cy="2377440"/>
            </p:xfrm>
            <a:graphic>
              <a:graphicData uri="http://schemas.openxmlformats.org/drawingml/2006/table">
                <a:tbl>
                  <a:tblPr firstRow="1" bandRow="1">
                    <a:tableStyleId>{2B80555D-1099-4AE3-8308-70A12B797B01}</a:tableStyleId>
                  </a:tblPr>
                  <a:tblGrid>
                    <a:gridCol w="2199782">
                      <a:extLst>
                        <a:ext uri="{9D8B030D-6E8A-4147-A177-3AD203B41FA5}">
                          <a16:colId xmlns:a16="http://schemas.microsoft.com/office/drawing/2014/main" val="1531352010"/>
                        </a:ext>
                      </a:extLst>
                    </a:gridCol>
                    <a:gridCol w="1007573">
                      <a:extLst>
                        <a:ext uri="{9D8B030D-6E8A-4147-A177-3AD203B41FA5}">
                          <a16:colId xmlns:a16="http://schemas.microsoft.com/office/drawing/2014/main" val="3897261765"/>
                        </a:ext>
                      </a:extLst>
                    </a:gridCol>
                    <a:gridCol w="1007573">
                      <a:extLst>
                        <a:ext uri="{9D8B030D-6E8A-4147-A177-3AD203B41FA5}">
                          <a16:colId xmlns:a16="http://schemas.microsoft.com/office/drawing/2014/main" val="499609079"/>
                        </a:ext>
                      </a:extLst>
                    </a:gridCol>
                  </a:tblGrid>
                  <a:tr h="187713"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solidFill>
                                <a:schemeClr val="bg1"/>
                              </a:solidFill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False Positives</a:t>
                          </a:r>
                          <a:endParaRPr lang="en-US" sz="1200" dirty="0">
                            <a:solidFill>
                              <a:schemeClr val="bg1"/>
                            </a:solidFill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F537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solidFill>
                                <a:schemeClr val="bg1"/>
                              </a:solidFill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False Negatives</a:t>
                          </a:r>
                          <a:endParaRPr lang="en-US" sz="1200" dirty="0">
                            <a:solidFill>
                              <a:schemeClr val="bg1"/>
                            </a:solidFill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3F537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6494417"/>
                      </a:ext>
                    </a:extLst>
                  </a:tr>
                  <a:tr h="1877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err="1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Demme</a:t>
                          </a:r>
                          <a:r>
                            <a:rPr lang="en-US" sz="1200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 </a:t>
                          </a:r>
                          <a:r>
                            <a:rPr lang="en-US" sz="1200" i="1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et al. </a:t>
                          </a:r>
                          <a:r>
                            <a:rPr lang="en-US" sz="1200" i="0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(System-call based)</a:t>
                          </a:r>
                          <a:endParaRPr lang="en-US" sz="1200" i="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7D3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3%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7%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83044717"/>
                      </a:ext>
                    </a:extLst>
                  </a:tr>
                  <a:tr h="1877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Das </a:t>
                          </a:r>
                          <a:r>
                            <a:rPr lang="en-US" sz="1200" i="1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et al. </a:t>
                          </a:r>
                          <a:r>
                            <a:rPr lang="en-US" sz="1200" i="0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(System-call based)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C7D3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2.7%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3%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88194897"/>
                      </a:ext>
                    </a:extLst>
                  </a:tr>
                  <a:tr h="1877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err="1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Ozsoy</a:t>
                          </a:r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 </a:t>
                          </a:r>
                          <a:r>
                            <a:rPr lang="en-US" sz="1200" i="1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et al. </a:t>
                          </a:r>
                          <a:r>
                            <a:rPr lang="en-US" sz="1200" i="0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(HPC based)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solidFill>
                          <a:srgbClr val="C7D3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6%-8%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6%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40096771"/>
                      </a:ext>
                    </a:extLst>
                  </a:tr>
                  <a:tr h="1877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Wang </a:t>
                          </a:r>
                          <a:r>
                            <a:rPr lang="en-US" sz="1200" i="1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et al. </a:t>
                          </a:r>
                          <a:r>
                            <a:rPr lang="en-US" sz="1200" i="0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(System-call based)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solidFill>
                          <a:srgbClr val="C7D3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5%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8%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440773"/>
                      </a:ext>
                    </a:extLst>
                  </a:tr>
                  <a:tr h="1877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err="1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Elnaggar</a:t>
                          </a:r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 </a:t>
                          </a:r>
                          <a:r>
                            <a:rPr lang="en-US" sz="1200" i="1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et. al. </a:t>
                          </a:r>
                          <a:r>
                            <a:rPr lang="en-US" sz="1200" i="0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(HPC based)</a:t>
                          </a:r>
                          <a:endParaRPr lang="en-US" sz="1200" i="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solidFill>
                          <a:srgbClr val="C7D3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9%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2%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15033340"/>
                      </a:ext>
                    </a:extLst>
                  </a:tr>
                  <a:tr h="18771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2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</m:oMath>
                          </a14:m>
                          <a:r>
                            <a:rPr lang="en-US" sz="1200" b="1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 with ad-hoc choices of weights</a:t>
                          </a:r>
                          <a:endParaRPr lang="en-US" sz="1200" b="1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solidFill>
                          <a:srgbClr val="C7D3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3.76%</a:t>
                          </a:r>
                          <a:endParaRPr lang="en-US" sz="1200" b="1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5.03%</a:t>
                          </a:r>
                          <a:endParaRPr lang="en-US" sz="1200" b="1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2804080"/>
                      </a:ext>
                    </a:extLst>
                  </a:tr>
                  <a:tr h="1877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Proposed Method</a:t>
                          </a:r>
                          <a:endParaRPr lang="en-US" sz="1200" b="1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solidFill>
                          <a:srgbClr val="C7D3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0.19%</a:t>
                          </a:r>
                          <a:endParaRPr lang="en-US" sz="1200" b="1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0.01%</a:t>
                          </a:r>
                          <a:endParaRPr lang="en-US" sz="1200" b="1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668273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0821051"/>
                  </p:ext>
                </p:extLst>
              </p:nvPr>
            </p:nvGraphicFramePr>
            <p:xfrm>
              <a:off x="814273" y="2090465"/>
              <a:ext cx="4214928" cy="2377440"/>
            </p:xfrm>
            <a:graphic>
              <a:graphicData uri="http://schemas.openxmlformats.org/drawingml/2006/table">
                <a:tbl>
                  <a:tblPr firstRow="1" bandRow="1">
                    <a:tableStyleId>{2B80555D-1099-4AE3-8308-70A12B797B01}</a:tableStyleId>
                  </a:tblPr>
                  <a:tblGrid>
                    <a:gridCol w="2199782">
                      <a:extLst>
                        <a:ext uri="{9D8B030D-6E8A-4147-A177-3AD203B41FA5}">
                          <a16:colId xmlns:a16="http://schemas.microsoft.com/office/drawing/2014/main" val="1531352010"/>
                        </a:ext>
                      </a:extLst>
                    </a:gridCol>
                    <a:gridCol w="1007573">
                      <a:extLst>
                        <a:ext uri="{9D8B030D-6E8A-4147-A177-3AD203B41FA5}">
                          <a16:colId xmlns:a16="http://schemas.microsoft.com/office/drawing/2014/main" val="3897261765"/>
                        </a:ext>
                      </a:extLst>
                    </a:gridCol>
                    <a:gridCol w="1007573">
                      <a:extLst>
                        <a:ext uri="{9D8B030D-6E8A-4147-A177-3AD203B41FA5}">
                          <a16:colId xmlns:a16="http://schemas.microsoft.com/office/drawing/2014/main" val="49960907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solidFill>
                                <a:schemeClr val="bg1"/>
                              </a:solidFill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False Positives</a:t>
                          </a:r>
                          <a:endParaRPr lang="en-US" sz="1200" dirty="0">
                            <a:solidFill>
                              <a:schemeClr val="bg1"/>
                            </a:solidFill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F537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solidFill>
                                <a:schemeClr val="bg1"/>
                              </a:solidFill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False Negatives</a:t>
                          </a:r>
                          <a:endParaRPr lang="en-US" sz="1200" dirty="0">
                            <a:solidFill>
                              <a:schemeClr val="bg1"/>
                            </a:solidFill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3F537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649441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err="1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Demme</a:t>
                          </a:r>
                          <a:r>
                            <a:rPr lang="en-US" sz="1200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 </a:t>
                          </a:r>
                          <a:r>
                            <a:rPr lang="en-US" sz="1200" i="1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et al</a:t>
                          </a:r>
                          <a:r>
                            <a:rPr lang="en-US" sz="1200" i="1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. </a:t>
                          </a:r>
                          <a:r>
                            <a:rPr lang="en-US" sz="1200" i="0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(System-call based)</a:t>
                          </a:r>
                          <a:endParaRPr lang="en-US" sz="1200" i="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7D3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3%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7%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8304471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Das </a:t>
                          </a:r>
                          <a:r>
                            <a:rPr lang="en-US" sz="1200" i="1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et al</a:t>
                          </a:r>
                          <a:r>
                            <a:rPr lang="en-US" sz="1200" i="1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. </a:t>
                          </a:r>
                          <a:r>
                            <a:rPr lang="en-US" sz="1200" i="0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(System-call based)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C7D3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2.7%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3%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881948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err="1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Ozsoy</a:t>
                          </a:r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 </a:t>
                          </a:r>
                          <a:r>
                            <a:rPr lang="en-US" sz="1200" i="1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et al</a:t>
                          </a:r>
                          <a:r>
                            <a:rPr lang="en-US" sz="1200" i="1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. </a:t>
                          </a:r>
                          <a:r>
                            <a:rPr lang="en-US" sz="1200" i="0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(HPC based)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solidFill>
                          <a:srgbClr val="C7D3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6%-8%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6%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4009677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Wang </a:t>
                          </a:r>
                          <a:r>
                            <a:rPr lang="en-US" sz="1200" i="1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et al</a:t>
                          </a:r>
                          <a:r>
                            <a:rPr lang="en-US" sz="1200" i="1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. </a:t>
                          </a:r>
                          <a:r>
                            <a:rPr lang="en-US" sz="1200" i="0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(System-call based)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solidFill>
                          <a:srgbClr val="C7D3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5%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8%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4407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err="1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Elnaggar</a:t>
                          </a:r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 </a:t>
                          </a:r>
                          <a:r>
                            <a:rPr lang="en-US" sz="1200" i="1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et. al</a:t>
                          </a:r>
                          <a:r>
                            <a:rPr lang="en-US" sz="1200" i="1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. </a:t>
                          </a:r>
                          <a:r>
                            <a:rPr lang="en-US" sz="1200" i="0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(HPC based)</a:t>
                          </a:r>
                          <a:endParaRPr lang="en-US" sz="1200" i="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solidFill>
                          <a:srgbClr val="C7D3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9%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2%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1503334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76" t="-671111" r="-91713" b="-1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3.76%</a:t>
                          </a:r>
                          <a:endParaRPr lang="en-US" sz="1200" b="1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5.03%</a:t>
                          </a:r>
                          <a:endParaRPr lang="en-US" sz="1200" b="1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28040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Proposed Method</a:t>
                          </a:r>
                          <a:endParaRPr lang="en-US" sz="1200" b="1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solidFill>
                          <a:srgbClr val="C7D3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0.19%</a:t>
                          </a:r>
                          <a:endParaRPr lang="en-US" sz="1200" b="1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0.01%</a:t>
                          </a:r>
                          <a:endParaRPr lang="en-US" sz="1200" b="1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6682739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7120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Results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" dirty="0" smtClean="0"/>
              <a:t>15</a:t>
            </a:r>
            <a:endParaRPr lang="en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814273" y="1508791"/>
            <a:ext cx="3602868" cy="272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400" dirty="0"/>
              <a:t>Comparison with </a:t>
            </a:r>
            <a:r>
              <a:rPr lang="en-US" sz="1400" dirty="0" smtClean="0"/>
              <a:t>State-of-the-Art </a:t>
            </a: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5405938" y="1466851"/>
            <a:ext cx="3602868" cy="1468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400" dirty="0" smtClean="0"/>
              <a:t>Implementation Overhead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136524"/>
              </p:ext>
            </p:extLst>
          </p:nvPr>
        </p:nvGraphicFramePr>
        <p:xfrm>
          <a:off x="5577014" y="2089969"/>
          <a:ext cx="3260712" cy="1010920"/>
        </p:xfrm>
        <a:graphic>
          <a:graphicData uri="http://schemas.openxmlformats.org/drawingml/2006/table">
            <a:tbl>
              <a:tblPr firstRow="1" bandRow="1">
                <a:tableStyleId>{2B80555D-1099-4AE3-8308-70A12B797B01}</a:tableStyleId>
              </a:tblPr>
              <a:tblGrid>
                <a:gridCol w="1116000">
                  <a:extLst>
                    <a:ext uri="{9D8B030D-6E8A-4147-A177-3AD203B41FA5}">
                      <a16:colId xmlns:a16="http://schemas.microsoft.com/office/drawing/2014/main" val="1713253264"/>
                    </a:ext>
                  </a:extLst>
                </a:gridCol>
                <a:gridCol w="955992">
                  <a:extLst>
                    <a:ext uri="{9D8B030D-6E8A-4147-A177-3AD203B41FA5}">
                      <a16:colId xmlns:a16="http://schemas.microsoft.com/office/drawing/2014/main" val="1720335043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1854432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Roboto Condensed" panose="020B0604020202020204" charset="0"/>
                          <a:ea typeface="Roboto Condensed" panose="020B0604020202020204" charset="0"/>
                        </a:rPr>
                        <a:t>Processor</a:t>
                      </a:r>
                      <a:endParaRPr lang="en-US" sz="1200" dirty="0">
                        <a:solidFill>
                          <a:schemeClr val="bg1"/>
                        </a:solidFill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solidFill>
                      <a:srgbClr val="3F537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Roboto Condensed" panose="020B0604020202020204" charset="0"/>
                          <a:ea typeface="Roboto Condensed" panose="020B0604020202020204" charset="0"/>
                        </a:rPr>
                        <a:t>CPU Utilization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Roboto Condensed" panose="020B0604020202020204" charset="0"/>
                          <a:ea typeface="Roboto Condensed" panose="020B0604020202020204" charset="0"/>
                        </a:rPr>
                        <a:t>(per second)</a:t>
                      </a:r>
                      <a:endParaRPr lang="en-US" sz="1200" dirty="0">
                        <a:solidFill>
                          <a:schemeClr val="bg1"/>
                        </a:solidFill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solidFill>
                      <a:srgbClr val="3F537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Roboto Condensed" panose="020B0604020202020204" charset="0"/>
                          <a:ea typeface="Roboto Condensed" panose="020B0604020202020204" charset="0"/>
                        </a:rPr>
                        <a:t>Memory Utilization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Roboto Condensed" panose="020B0604020202020204" charset="0"/>
                          <a:ea typeface="Roboto Condensed" panose="020B0604020202020204" charset="0"/>
                        </a:rPr>
                        <a:t>(per second)</a:t>
                      </a:r>
                      <a:endParaRPr lang="en-US" sz="1200" dirty="0">
                        <a:solidFill>
                          <a:schemeClr val="bg1"/>
                        </a:solidFill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solidFill>
                      <a:srgbClr val="3F53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036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ARM Cortex</a:t>
                      </a:r>
                      <a:r>
                        <a:rPr lang="en-US" sz="1200" baseline="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-A9</a:t>
                      </a:r>
                      <a:endParaRPr lang="en-US" sz="12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16.788%</a:t>
                      </a:r>
                      <a:endParaRPr lang="en-US" sz="12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0.798%</a:t>
                      </a:r>
                      <a:endParaRPr lang="en-US" sz="12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52095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0821051"/>
                  </p:ext>
                </p:extLst>
              </p:nvPr>
            </p:nvGraphicFramePr>
            <p:xfrm>
              <a:off x="814273" y="2090465"/>
              <a:ext cx="4214928" cy="2377440"/>
            </p:xfrm>
            <a:graphic>
              <a:graphicData uri="http://schemas.openxmlformats.org/drawingml/2006/table">
                <a:tbl>
                  <a:tblPr firstRow="1" bandRow="1">
                    <a:tableStyleId>{2B80555D-1099-4AE3-8308-70A12B797B01}</a:tableStyleId>
                  </a:tblPr>
                  <a:tblGrid>
                    <a:gridCol w="2199782">
                      <a:extLst>
                        <a:ext uri="{9D8B030D-6E8A-4147-A177-3AD203B41FA5}">
                          <a16:colId xmlns:a16="http://schemas.microsoft.com/office/drawing/2014/main" val="1531352010"/>
                        </a:ext>
                      </a:extLst>
                    </a:gridCol>
                    <a:gridCol w="1007573">
                      <a:extLst>
                        <a:ext uri="{9D8B030D-6E8A-4147-A177-3AD203B41FA5}">
                          <a16:colId xmlns:a16="http://schemas.microsoft.com/office/drawing/2014/main" val="3897261765"/>
                        </a:ext>
                      </a:extLst>
                    </a:gridCol>
                    <a:gridCol w="1007573">
                      <a:extLst>
                        <a:ext uri="{9D8B030D-6E8A-4147-A177-3AD203B41FA5}">
                          <a16:colId xmlns:a16="http://schemas.microsoft.com/office/drawing/2014/main" val="499609079"/>
                        </a:ext>
                      </a:extLst>
                    </a:gridCol>
                  </a:tblGrid>
                  <a:tr h="187713"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solidFill>
                                <a:schemeClr val="bg1"/>
                              </a:solidFill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False Positives</a:t>
                          </a:r>
                          <a:endParaRPr lang="en-US" sz="1200" dirty="0">
                            <a:solidFill>
                              <a:schemeClr val="bg1"/>
                            </a:solidFill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F537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solidFill>
                                <a:schemeClr val="bg1"/>
                              </a:solidFill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False Negatives</a:t>
                          </a:r>
                          <a:endParaRPr lang="en-US" sz="1200" dirty="0">
                            <a:solidFill>
                              <a:schemeClr val="bg1"/>
                            </a:solidFill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3F537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6494417"/>
                      </a:ext>
                    </a:extLst>
                  </a:tr>
                  <a:tr h="1877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err="1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Demme</a:t>
                          </a:r>
                          <a:r>
                            <a:rPr lang="en-US" sz="1200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 </a:t>
                          </a:r>
                          <a:r>
                            <a:rPr lang="en-US" sz="1200" i="1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et al. </a:t>
                          </a:r>
                          <a:r>
                            <a:rPr lang="en-US" sz="1200" i="0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(System-call based)</a:t>
                          </a:r>
                          <a:endParaRPr lang="en-US" sz="1200" i="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7D3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3%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7%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83044717"/>
                      </a:ext>
                    </a:extLst>
                  </a:tr>
                  <a:tr h="1877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Das </a:t>
                          </a:r>
                          <a:r>
                            <a:rPr lang="en-US" sz="1200" i="1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et al. </a:t>
                          </a:r>
                          <a:r>
                            <a:rPr lang="en-US" sz="1200" i="0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(System-call based)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C7D3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2.7%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3%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88194897"/>
                      </a:ext>
                    </a:extLst>
                  </a:tr>
                  <a:tr h="1877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err="1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Ozsoy</a:t>
                          </a:r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 </a:t>
                          </a:r>
                          <a:r>
                            <a:rPr lang="en-US" sz="1200" i="1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et al. </a:t>
                          </a:r>
                          <a:r>
                            <a:rPr lang="en-US" sz="1200" i="0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(HPC based)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solidFill>
                          <a:srgbClr val="C7D3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6%-8%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6%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40096771"/>
                      </a:ext>
                    </a:extLst>
                  </a:tr>
                  <a:tr h="1877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Wang </a:t>
                          </a:r>
                          <a:r>
                            <a:rPr lang="en-US" sz="1200" i="1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et al. </a:t>
                          </a:r>
                          <a:r>
                            <a:rPr lang="en-US" sz="1200" i="0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(System-call based)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solidFill>
                          <a:srgbClr val="C7D3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5%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8%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440773"/>
                      </a:ext>
                    </a:extLst>
                  </a:tr>
                  <a:tr h="1877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err="1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Elnaggar</a:t>
                          </a:r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 </a:t>
                          </a:r>
                          <a:r>
                            <a:rPr lang="en-US" sz="1200" i="1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et. al. </a:t>
                          </a:r>
                          <a:r>
                            <a:rPr lang="en-US" sz="1200" i="0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(HPC based)</a:t>
                          </a:r>
                          <a:endParaRPr lang="en-US" sz="1200" i="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solidFill>
                          <a:srgbClr val="C7D3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9%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2%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15033340"/>
                      </a:ext>
                    </a:extLst>
                  </a:tr>
                  <a:tr h="18771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2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</m:oMath>
                          </a14:m>
                          <a:r>
                            <a:rPr lang="en-US" sz="1200" b="1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 with ad-hoc choices of weights</a:t>
                          </a:r>
                          <a:endParaRPr lang="en-US" sz="1200" b="1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solidFill>
                          <a:srgbClr val="C7D3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3.76%</a:t>
                          </a:r>
                          <a:endParaRPr lang="en-US" sz="1200" b="1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5.03%</a:t>
                          </a:r>
                          <a:endParaRPr lang="en-US" sz="1200" b="1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2804080"/>
                      </a:ext>
                    </a:extLst>
                  </a:tr>
                  <a:tr h="1877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Proposed Method</a:t>
                          </a:r>
                          <a:endParaRPr lang="en-US" sz="1200" b="1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solidFill>
                          <a:srgbClr val="C7D3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0.19%</a:t>
                          </a:r>
                          <a:endParaRPr lang="en-US" sz="1200" b="1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0.01%</a:t>
                          </a:r>
                          <a:endParaRPr lang="en-US" sz="1200" b="1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668273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1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0821051"/>
                  </p:ext>
                </p:extLst>
              </p:nvPr>
            </p:nvGraphicFramePr>
            <p:xfrm>
              <a:off x="814273" y="2090465"/>
              <a:ext cx="4214928" cy="2377440"/>
            </p:xfrm>
            <a:graphic>
              <a:graphicData uri="http://schemas.openxmlformats.org/drawingml/2006/table">
                <a:tbl>
                  <a:tblPr firstRow="1" bandRow="1">
                    <a:tableStyleId>{2B80555D-1099-4AE3-8308-70A12B797B01}</a:tableStyleId>
                  </a:tblPr>
                  <a:tblGrid>
                    <a:gridCol w="2199782">
                      <a:extLst>
                        <a:ext uri="{9D8B030D-6E8A-4147-A177-3AD203B41FA5}">
                          <a16:colId xmlns:a16="http://schemas.microsoft.com/office/drawing/2014/main" val="1531352010"/>
                        </a:ext>
                      </a:extLst>
                    </a:gridCol>
                    <a:gridCol w="1007573">
                      <a:extLst>
                        <a:ext uri="{9D8B030D-6E8A-4147-A177-3AD203B41FA5}">
                          <a16:colId xmlns:a16="http://schemas.microsoft.com/office/drawing/2014/main" val="3897261765"/>
                        </a:ext>
                      </a:extLst>
                    </a:gridCol>
                    <a:gridCol w="1007573">
                      <a:extLst>
                        <a:ext uri="{9D8B030D-6E8A-4147-A177-3AD203B41FA5}">
                          <a16:colId xmlns:a16="http://schemas.microsoft.com/office/drawing/2014/main" val="49960907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solidFill>
                                <a:schemeClr val="bg1"/>
                              </a:solidFill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False Positives</a:t>
                          </a:r>
                          <a:endParaRPr lang="en-US" sz="1200" dirty="0">
                            <a:solidFill>
                              <a:schemeClr val="bg1"/>
                            </a:solidFill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F537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solidFill>
                                <a:schemeClr val="bg1"/>
                              </a:solidFill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False Negatives</a:t>
                          </a:r>
                          <a:endParaRPr lang="en-US" sz="1200" dirty="0">
                            <a:solidFill>
                              <a:schemeClr val="bg1"/>
                            </a:solidFill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3F537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649441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err="1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Demme</a:t>
                          </a:r>
                          <a:r>
                            <a:rPr lang="en-US" sz="1200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 </a:t>
                          </a:r>
                          <a:r>
                            <a:rPr lang="en-US" sz="1200" i="1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et al</a:t>
                          </a:r>
                          <a:r>
                            <a:rPr lang="en-US" sz="1200" i="1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. </a:t>
                          </a:r>
                          <a:r>
                            <a:rPr lang="en-US" sz="1200" i="0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(System-call based)</a:t>
                          </a:r>
                          <a:endParaRPr lang="en-US" sz="1200" i="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7D3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3%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7%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8304471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Das </a:t>
                          </a:r>
                          <a:r>
                            <a:rPr lang="en-US" sz="1200" i="1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et al</a:t>
                          </a:r>
                          <a:r>
                            <a:rPr lang="en-US" sz="1200" i="1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. </a:t>
                          </a:r>
                          <a:r>
                            <a:rPr lang="en-US" sz="1200" i="0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(System-call based)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C7D3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2.7%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3%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881948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err="1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Ozsoy</a:t>
                          </a:r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 </a:t>
                          </a:r>
                          <a:r>
                            <a:rPr lang="en-US" sz="1200" i="1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et al</a:t>
                          </a:r>
                          <a:r>
                            <a:rPr lang="en-US" sz="1200" i="1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. </a:t>
                          </a:r>
                          <a:r>
                            <a:rPr lang="en-US" sz="1200" i="0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(HPC based)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solidFill>
                          <a:srgbClr val="C7D3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6%-8%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6%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4009677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Wang </a:t>
                          </a:r>
                          <a:r>
                            <a:rPr lang="en-US" sz="1200" i="1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et al</a:t>
                          </a:r>
                          <a:r>
                            <a:rPr lang="en-US" sz="1200" i="1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. </a:t>
                          </a:r>
                          <a:r>
                            <a:rPr lang="en-US" sz="1200" i="0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(System-call based)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solidFill>
                          <a:srgbClr val="C7D3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5%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8%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4407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err="1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Elnaggar</a:t>
                          </a:r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 </a:t>
                          </a:r>
                          <a:r>
                            <a:rPr lang="en-US" sz="1200" i="1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et. al</a:t>
                          </a:r>
                          <a:r>
                            <a:rPr lang="en-US" sz="1200" i="1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. </a:t>
                          </a:r>
                          <a:r>
                            <a:rPr lang="en-US" sz="1200" i="0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(HPC based)</a:t>
                          </a:r>
                          <a:endParaRPr lang="en-US" sz="1200" i="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solidFill>
                          <a:srgbClr val="C7D3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9%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2%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1503334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76" t="-671111" r="-91713" b="-1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3.76%</a:t>
                          </a:r>
                          <a:endParaRPr lang="en-US" sz="1200" b="1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5.03%</a:t>
                          </a:r>
                          <a:endParaRPr lang="en-US" sz="1200" b="1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28040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Proposed Method</a:t>
                          </a:r>
                          <a:endParaRPr lang="en-US" sz="1200" b="1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solidFill>
                          <a:srgbClr val="C7D3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0.19%</a:t>
                          </a:r>
                          <a:endParaRPr lang="en-US" sz="1200" b="1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0.01%</a:t>
                          </a:r>
                          <a:endParaRPr lang="en-US" sz="1200" b="1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6682739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3452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Results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" dirty="0"/>
              <a:t>15</a:t>
            </a: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814273" y="1508791"/>
            <a:ext cx="3602868" cy="272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400" dirty="0"/>
              <a:t>Comparison with </a:t>
            </a:r>
            <a:r>
              <a:rPr lang="en-US" sz="1400" dirty="0" smtClean="0"/>
              <a:t>State-of-the-Art </a:t>
            </a: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5405938" y="1466851"/>
            <a:ext cx="3602868" cy="1468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400" dirty="0" smtClean="0"/>
              <a:t>Implementation Overhead</a:t>
            </a:r>
          </a:p>
        </p:txBody>
      </p:sp>
      <p:graphicFrame>
        <p:nvGraphicFramePr>
          <p:cNvPr id="18" name="Table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5410654"/>
              </p:ext>
            </p:extLst>
          </p:nvPr>
        </p:nvGraphicFramePr>
        <p:xfrm>
          <a:off x="5577014" y="2089969"/>
          <a:ext cx="3260712" cy="1010920"/>
        </p:xfrm>
        <a:graphic>
          <a:graphicData uri="http://schemas.openxmlformats.org/drawingml/2006/table">
            <a:tbl>
              <a:tblPr firstRow="1" bandRow="1">
                <a:tableStyleId>{2B80555D-1099-4AE3-8308-70A12B797B01}</a:tableStyleId>
              </a:tblPr>
              <a:tblGrid>
                <a:gridCol w="1116000">
                  <a:extLst>
                    <a:ext uri="{9D8B030D-6E8A-4147-A177-3AD203B41FA5}">
                      <a16:colId xmlns:a16="http://schemas.microsoft.com/office/drawing/2014/main" val="1713253264"/>
                    </a:ext>
                  </a:extLst>
                </a:gridCol>
                <a:gridCol w="955992">
                  <a:extLst>
                    <a:ext uri="{9D8B030D-6E8A-4147-A177-3AD203B41FA5}">
                      <a16:colId xmlns:a16="http://schemas.microsoft.com/office/drawing/2014/main" val="1720335043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1854432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Roboto Condensed" panose="020B0604020202020204" charset="0"/>
                          <a:ea typeface="Roboto Condensed" panose="020B0604020202020204" charset="0"/>
                        </a:rPr>
                        <a:t>Processor</a:t>
                      </a:r>
                      <a:endParaRPr lang="en-US" sz="1200" dirty="0">
                        <a:solidFill>
                          <a:schemeClr val="bg1"/>
                        </a:solidFill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solidFill>
                      <a:srgbClr val="3F537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Roboto Condensed" panose="020B0604020202020204" charset="0"/>
                          <a:ea typeface="Roboto Condensed" panose="020B0604020202020204" charset="0"/>
                        </a:rPr>
                        <a:t>CPU Utilization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Roboto Condensed" panose="020B0604020202020204" charset="0"/>
                          <a:ea typeface="Roboto Condensed" panose="020B0604020202020204" charset="0"/>
                        </a:rPr>
                        <a:t>(per second)</a:t>
                      </a:r>
                      <a:endParaRPr lang="en-US" sz="1200" dirty="0">
                        <a:solidFill>
                          <a:schemeClr val="bg1"/>
                        </a:solidFill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solidFill>
                      <a:srgbClr val="3F537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Roboto Condensed" panose="020B0604020202020204" charset="0"/>
                          <a:ea typeface="Roboto Condensed" panose="020B0604020202020204" charset="0"/>
                        </a:rPr>
                        <a:t>Memory Utilization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Roboto Condensed" panose="020B0604020202020204" charset="0"/>
                          <a:ea typeface="Roboto Condensed" panose="020B0604020202020204" charset="0"/>
                        </a:rPr>
                        <a:t>(per second)</a:t>
                      </a:r>
                      <a:endParaRPr lang="en-US" sz="1200" dirty="0">
                        <a:solidFill>
                          <a:schemeClr val="bg1"/>
                        </a:solidFill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solidFill>
                      <a:srgbClr val="3F53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036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ARM Cortex</a:t>
                      </a:r>
                      <a:r>
                        <a:rPr lang="en-US" sz="1200" baseline="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-A9</a:t>
                      </a:r>
                      <a:endParaRPr lang="en-US" sz="12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16.788%</a:t>
                      </a:r>
                      <a:endParaRPr lang="en-US" sz="12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0.798%</a:t>
                      </a:r>
                      <a:endParaRPr lang="en-US" sz="12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520954"/>
                  </a:ext>
                </a:extLst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5623333" y="3275637"/>
            <a:ext cx="3168073" cy="461665"/>
          </a:xfrm>
          <a:prstGeom prst="rect">
            <a:avLst/>
          </a:prstGeom>
          <a:noFill/>
          <a:ln w="12700">
            <a:solidFill>
              <a:srgbClr val="263248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Total virtual memory size used by the model to detect a single program under test is around 9MB 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0821051"/>
                  </p:ext>
                </p:extLst>
              </p:nvPr>
            </p:nvGraphicFramePr>
            <p:xfrm>
              <a:off x="814273" y="2090465"/>
              <a:ext cx="4214928" cy="2377440"/>
            </p:xfrm>
            <a:graphic>
              <a:graphicData uri="http://schemas.openxmlformats.org/drawingml/2006/table">
                <a:tbl>
                  <a:tblPr firstRow="1" bandRow="1">
                    <a:tableStyleId>{2B80555D-1099-4AE3-8308-70A12B797B01}</a:tableStyleId>
                  </a:tblPr>
                  <a:tblGrid>
                    <a:gridCol w="2199782">
                      <a:extLst>
                        <a:ext uri="{9D8B030D-6E8A-4147-A177-3AD203B41FA5}">
                          <a16:colId xmlns:a16="http://schemas.microsoft.com/office/drawing/2014/main" val="1531352010"/>
                        </a:ext>
                      </a:extLst>
                    </a:gridCol>
                    <a:gridCol w="1007573">
                      <a:extLst>
                        <a:ext uri="{9D8B030D-6E8A-4147-A177-3AD203B41FA5}">
                          <a16:colId xmlns:a16="http://schemas.microsoft.com/office/drawing/2014/main" val="3897261765"/>
                        </a:ext>
                      </a:extLst>
                    </a:gridCol>
                    <a:gridCol w="1007573">
                      <a:extLst>
                        <a:ext uri="{9D8B030D-6E8A-4147-A177-3AD203B41FA5}">
                          <a16:colId xmlns:a16="http://schemas.microsoft.com/office/drawing/2014/main" val="499609079"/>
                        </a:ext>
                      </a:extLst>
                    </a:gridCol>
                  </a:tblGrid>
                  <a:tr h="187713"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solidFill>
                                <a:schemeClr val="bg1"/>
                              </a:solidFill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False Positives</a:t>
                          </a:r>
                          <a:endParaRPr lang="en-US" sz="1200" dirty="0">
                            <a:solidFill>
                              <a:schemeClr val="bg1"/>
                            </a:solidFill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F537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solidFill>
                                <a:schemeClr val="bg1"/>
                              </a:solidFill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False Negatives</a:t>
                          </a:r>
                          <a:endParaRPr lang="en-US" sz="1200" dirty="0">
                            <a:solidFill>
                              <a:schemeClr val="bg1"/>
                            </a:solidFill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3F537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6494417"/>
                      </a:ext>
                    </a:extLst>
                  </a:tr>
                  <a:tr h="1877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err="1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Demme</a:t>
                          </a:r>
                          <a:r>
                            <a:rPr lang="en-US" sz="1200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 </a:t>
                          </a:r>
                          <a:r>
                            <a:rPr lang="en-US" sz="1200" i="1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et al. </a:t>
                          </a:r>
                          <a:r>
                            <a:rPr lang="en-US" sz="1200" i="0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(System-call based)</a:t>
                          </a:r>
                          <a:endParaRPr lang="en-US" sz="1200" i="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7D3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3%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7%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83044717"/>
                      </a:ext>
                    </a:extLst>
                  </a:tr>
                  <a:tr h="1877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Das </a:t>
                          </a:r>
                          <a:r>
                            <a:rPr lang="en-US" sz="1200" i="1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et al. </a:t>
                          </a:r>
                          <a:r>
                            <a:rPr lang="en-US" sz="1200" i="0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(System-call based)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C7D3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2.7%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3%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88194897"/>
                      </a:ext>
                    </a:extLst>
                  </a:tr>
                  <a:tr h="1877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err="1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Ozsoy</a:t>
                          </a:r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 </a:t>
                          </a:r>
                          <a:r>
                            <a:rPr lang="en-US" sz="1200" i="1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et al. </a:t>
                          </a:r>
                          <a:r>
                            <a:rPr lang="en-US" sz="1200" i="0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(HPC based)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solidFill>
                          <a:srgbClr val="C7D3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6%-8%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6%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40096771"/>
                      </a:ext>
                    </a:extLst>
                  </a:tr>
                  <a:tr h="1877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Wang </a:t>
                          </a:r>
                          <a:r>
                            <a:rPr lang="en-US" sz="1200" i="1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et al. </a:t>
                          </a:r>
                          <a:r>
                            <a:rPr lang="en-US" sz="1200" i="0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(System-call based)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solidFill>
                          <a:srgbClr val="C7D3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5%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8%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440773"/>
                      </a:ext>
                    </a:extLst>
                  </a:tr>
                  <a:tr h="1877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err="1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Elnaggar</a:t>
                          </a:r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 </a:t>
                          </a:r>
                          <a:r>
                            <a:rPr lang="en-US" sz="1200" i="1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et. al. </a:t>
                          </a:r>
                          <a:r>
                            <a:rPr lang="en-US" sz="1200" i="0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(HPC based)</a:t>
                          </a:r>
                          <a:endParaRPr lang="en-US" sz="1200" i="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solidFill>
                          <a:srgbClr val="C7D3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9%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2%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15033340"/>
                      </a:ext>
                    </a:extLst>
                  </a:tr>
                  <a:tr h="18771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2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</m:oMath>
                          </a14:m>
                          <a:r>
                            <a:rPr lang="en-US" sz="1200" b="1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 with ad-hoc choices of weights</a:t>
                          </a:r>
                          <a:endParaRPr lang="en-US" sz="1200" b="1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solidFill>
                          <a:srgbClr val="C7D3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3.76%</a:t>
                          </a:r>
                          <a:endParaRPr lang="en-US" sz="1200" b="1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5.03%</a:t>
                          </a:r>
                          <a:endParaRPr lang="en-US" sz="1200" b="1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2804080"/>
                      </a:ext>
                    </a:extLst>
                  </a:tr>
                  <a:tr h="1877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Proposed Method</a:t>
                          </a:r>
                          <a:endParaRPr lang="en-US" sz="1200" b="1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solidFill>
                          <a:srgbClr val="C7D3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0.19%</a:t>
                          </a:r>
                          <a:endParaRPr lang="en-US" sz="1200" b="1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0.01%</a:t>
                          </a:r>
                          <a:endParaRPr lang="en-US" sz="1200" b="1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668273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" name="Table 2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0821051"/>
                  </p:ext>
                </p:extLst>
              </p:nvPr>
            </p:nvGraphicFramePr>
            <p:xfrm>
              <a:off x="814273" y="2090465"/>
              <a:ext cx="4214928" cy="2377440"/>
            </p:xfrm>
            <a:graphic>
              <a:graphicData uri="http://schemas.openxmlformats.org/drawingml/2006/table">
                <a:tbl>
                  <a:tblPr firstRow="1" bandRow="1">
                    <a:tableStyleId>{2B80555D-1099-4AE3-8308-70A12B797B01}</a:tableStyleId>
                  </a:tblPr>
                  <a:tblGrid>
                    <a:gridCol w="2199782">
                      <a:extLst>
                        <a:ext uri="{9D8B030D-6E8A-4147-A177-3AD203B41FA5}">
                          <a16:colId xmlns:a16="http://schemas.microsoft.com/office/drawing/2014/main" val="1531352010"/>
                        </a:ext>
                      </a:extLst>
                    </a:gridCol>
                    <a:gridCol w="1007573">
                      <a:extLst>
                        <a:ext uri="{9D8B030D-6E8A-4147-A177-3AD203B41FA5}">
                          <a16:colId xmlns:a16="http://schemas.microsoft.com/office/drawing/2014/main" val="3897261765"/>
                        </a:ext>
                      </a:extLst>
                    </a:gridCol>
                    <a:gridCol w="1007573">
                      <a:extLst>
                        <a:ext uri="{9D8B030D-6E8A-4147-A177-3AD203B41FA5}">
                          <a16:colId xmlns:a16="http://schemas.microsoft.com/office/drawing/2014/main" val="49960907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solidFill>
                                <a:schemeClr val="bg1"/>
                              </a:solidFill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False Positives</a:t>
                          </a:r>
                          <a:endParaRPr lang="en-US" sz="1200" dirty="0">
                            <a:solidFill>
                              <a:schemeClr val="bg1"/>
                            </a:solidFill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F537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solidFill>
                                <a:schemeClr val="bg1"/>
                              </a:solidFill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False Negatives</a:t>
                          </a:r>
                          <a:endParaRPr lang="en-US" sz="1200" dirty="0">
                            <a:solidFill>
                              <a:schemeClr val="bg1"/>
                            </a:solidFill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3F537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649441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err="1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Demme</a:t>
                          </a:r>
                          <a:r>
                            <a:rPr lang="en-US" sz="1200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 </a:t>
                          </a:r>
                          <a:r>
                            <a:rPr lang="en-US" sz="1200" i="1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et al</a:t>
                          </a:r>
                          <a:r>
                            <a:rPr lang="en-US" sz="1200" i="1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. </a:t>
                          </a:r>
                          <a:r>
                            <a:rPr lang="en-US" sz="1200" i="0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(System-call based)</a:t>
                          </a:r>
                          <a:endParaRPr lang="en-US" sz="1200" i="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7D3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3%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7%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8304471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Das </a:t>
                          </a:r>
                          <a:r>
                            <a:rPr lang="en-US" sz="1200" i="1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et al</a:t>
                          </a:r>
                          <a:r>
                            <a:rPr lang="en-US" sz="1200" i="1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. </a:t>
                          </a:r>
                          <a:r>
                            <a:rPr lang="en-US" sz="1200" i="0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(System-call based)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C7D3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2.7%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3%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881948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err="1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Ozsoy</a:t>
                          </a:r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 </a:t>
                          </a:r>
                          <a:r>
                            <a:rPr lang="en-US" sz="1200" i="1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et al</a:t>
                          </a:r>
                          <a:r>
                            <a:rPr lang="en-US" sz="1200" i="1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. </a:t>
                          </a:r>
                          <a:r>
                            <a:rPr lang="en-US" sz="1200" i="0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(HPC based)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solidFill>
                          <a:srgbClr val="C7D3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6%-8%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6%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4009677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Wang </a:t>
                          </a:r>
                          <a:r>
                            <a:rPr lang="en-US" sz="1200" i="1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et al</a:t>
                          </a:r>
                          <a:r>
                            <a:rPr lang="en-US" sz="1200" i="1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. </a:t>
                          </a:r>
                          <a:r>
                            <a:rPr lang="en-US" sz="1200" i="0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(System-call based)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solidFill>
                          <a:srgbClr val="C7D3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5%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8%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4407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err="1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Elnaggar</a:t>
                          </a:r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 </a:t>
                          </a:r>
                          <a:r>
                            <a:rPr lang="en-US" sz="1200" i="1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et. al</a:t>
                          </a:r>
                          <a:r>
                            <a:rPr lang="en-US" sz="1200" i="1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. </a:t>
                          </a:r>
                          <a:r>
                            <a:rPr lang="en-US" sz="1200" i="0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(HPC based)</a:t>
                          </a:r>
                          <a:endParaRPr lang="en-US" sz="1200" i="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solidFill>
                          <a:srgbClr val="C7D3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9%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2%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1503334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76" t="-671111" r="-91713" b="-1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3.76%</a:t>
                          </a:r>
                          <a:endParaRPr lang="en-US" sz="1200" b="1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5.03%</a:t>
                          </a:r>
                          <a:endParaRPr lang="en-US" sz="1200" b="1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28040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Proposed Method</a:t>
                          </a:r>
                          <a:endParaRPr lang="en-US" sz="1200" b="1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solidFill>
                          <a:srgbClr val="C7D3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0.19%</a:t>
                          </a:r>
                          <a:endParaRPr lang="en-US" sz="1200" b="1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0.01%</a:t>
                          </a:r>
                          <a:endParaRPr lang="en-US" sz="1200" b="1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6682739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09806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Results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" dirty="0" smtClean="0"/>
              <a:t>15</a:t>
            </a:r>
            <a:endParaRPr lang="en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814273" y="1508791"/>
            <a:ext cx="3602868" cy="2724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400" dirty="0"/>
              <a:t>Comparison with </a:t>
            </a:r>
            <a:r>
              <a:rPr lang="en-US" sz="1400" dirty="0" smtClean="0"/>
              <a:t>State-of-the-Art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3170282"/>
                  </p:ext>
                </p:extLst>
              </p:nvPr>
            </p:nvGraphicFramePr>
            <p:xfrm>
              <a:off x="814273" y="2090465"/>
              <a:ext cx="4214928" cy="2377440"/>
            </p:xfrm>
            <a:graphic>
              <a:graphicData uri="http://schemas.openxmlformats.org/drawingml/2006/table">
                <a:tbl>
                  <a:tblPr firstRow="1" bandRow="1">
                    <a:tableStyleId>{2B80555D-1099-4AE3-8308-70A12B797B01}</a:tableStyleId>
                  </a:tblPr>
                  <a:tblGrid>
                    <a:gridCol w="2199782">
                      <a:extLst>
                        <a:ext uri="{9D8B030D-6E8A-4147-A177-3AD203B41FA5}">
                          <a16:colId xmlns:a16="http://schemas.microsoft.com/office/drawing/2014/main" val="1531352010"/>
                        </a:ext>
                      </a:extLst>
                    </a:gridCol>
                    <a:gridCol w="1007573">
                      <a:extLst>
                        <a:ext uri="{9D8B030D-6E8A-4147-A177-3AD203B41FA5}">
                          <a16:colId xmlns:a16="http://schemas.microsoft.com/office/drawing/2014/main" val="3897261765"/>
                        </a:ext>
                      </a:extLst>
                    </a:gridCol>
                    <a:gridCol w="1007573">
                      <a:extLst>
                        <a:ext uri="{9D8B030D-6E8A-4147-A177-3AD203B41FA5}">
                          <a16:colId xmlns:a16="http://schemas.microsoft.com/office/drawing/2014/main" val="499609079"/>
                        </a:ext>
                      </a:extLst>
                    </a:gridCol>
                  </a:tblGrid>
                  <a:tr h="187713"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solidFill>
                                <a:schemeClr val="bg1"/>
                              </a:solidFill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False Positives</a:t>
                          </a:r>
                          <a:endParaRPr lang="en-US" sz="1200" dirty="0">
                            <a:solidFill>
                              <a:schemeClr val="bg1"/>
                            </a:solidFill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F537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solidFill>
                                <a:schemeClr val="bg1"/>
                              </a:solidFill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False Negatives</a:t>
                          </a:r>
                          <a:endParaRPr lang="en-US" sz="1200" dirty="0">
                            <a:solidFill>
                              <a:schemeClr val="bg1"/>
                            </a:solidFill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3F537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6494417"/>
                      </a:ext>
                    </a:extLst>
                  </a:tr>
                  <a:tr h="1877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err="1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Demme</a:t>
                          </a:r>
                          <a:r>
                            <a:rPr lang="en-US" sz="1200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 </a:t>
                          </a:r>
                          <a:r>
                            <a:rPr lang="en-US" sz="1200" i="1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et al. </a:t>
                          </a:r>
                          <a:r>
                            <a:rPr lang="en-US" sz="1200" i="0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(System-call based)</a:t>
                          </a:r>
                          <a:endParaRPr lang="en-US" sz="1200" i="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7D3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3%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7%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83044717"/>
                      </a:ext>
                    </a:extLst>
                  </a:tr>
                  <a:tr h="1877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Das </a:t>
                          </a:r>
                          <a:r>
                            <a:rPr lang="en-US" sz="1200" i="1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et al. </a:t>
                          </a:r>
                          <a:r>
                            <a:rPr lang="en-US" sz="1200" i="0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(System-call based)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C7D3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2.7%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3%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88194897"/>
                      </a:ext>
                    </a:extLst>
                  </a:tr>
                  <a:tr h="1877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err="1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Ozsoy</a:t>
                          </a:r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 </a:t>
                          </a:r>
                          <a:r>
                            <a:rPr lang="en-US" sz="1200" i="1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et al. </a:t>
                          </a:r>
                          <a:r>
                            <a:rPr lang="en-US" sz="1200" i="0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(HPC based)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solidFill>
                          <a:srgbClr val="C7D3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6%-8%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6%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40096771"/>
                      </a:ext>
                    </a:extLst>
                  </a:tr>
                  <a:tr h="1877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Wang </a:t>
                          </a:r>
                          <a:r>
                            <a:rPr lang="en-US" sz="1200" i="1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et al. </a:t>
                          </a:r>
                          <a:r>
                            <a:rPr lang="en-US" sz="1200" i="0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(System-call based)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solidFill>
                          <a:srgbClr val="C7D3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5%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8%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440773"/>
                      </a:ext>
                    </a:extLst>
                  </a:tr>
                  <a:tr h="1877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err="1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Elnaggar</a:t>
                          </a:r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 </a:t>
                          </a:r>
                          <a:r>
                            <a:rPr lang="en-US" sz="1200" i="1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et. al. </a:t>
                          </a:r>
                          <a:r>
                            <a:rPr lang="en-US" sz="1200" i="0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(HPC based)</a:t>
                          </a:r>
                          <a:endParaRPr lang="en-US" sz="1200" i="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solidFill>
                          <a:srgbClr val="C7D3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9%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2%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15033340"/>
                      </a:ext>
                    </a:extLst>
                  </a:tr>
                  <a:tr h="18771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sz="1200" b="1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𝝀</m:t>
                              </m:r>
                            </m:oMath>
                          </a14:m>
                          <a:r>
                            <a:rPr lang="en-US" sz="1200" b="1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 with ad-hoc choices of weights</a:t>
                          </a:r>
                          <a:endParaRPr lang="en-US" sz="1200" b="1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solidFill>
                          <a:srgbClr val="C7D3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3.76%</a:t>
                          </a:r>
                          <a:endParaRPr lang="en-US" sz="1200" b="1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5.03%</a:t>
                          </a:r>
                          <a:endParaRPr lang="en-US" sz="1200" b="1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2804080"/>
                      </a:ext>
                    </a:extLst>
                  </a:tr>
                  <a:tr h="18771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Proposed Method</a:t>
                          </a:r>
                          <a:endParaRPr lang="en-US" sz="1200" b="1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solidFill>
                          <a:srgbClr val="C7D3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0.19%</a:t>
                          </a:r>
                          <a:endParaRPr lang="en-US" sz="1200" b="1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0.01%</a:t>
                          </a:r>
                          <a:endParaRPr lang="en-US" sz="1200" b="1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668273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33170282"/>
                  </p:ext>
                </p:extLst>
              </p:nvPr>
            </p:nvGraphicFramePr>
            <p:xfrm>
              <a:off x="814273" y="2090465"/>
              <a:ext cx="4214928" cy="2377440"/>
            </p:xfrm>
            <a:graphic>
              <a:graphicData uri="http://schemas.openxmlformats.org/drawingml/2006/table">
                <a:tbl>
                  <a:tblPr firstRow="1" bandRow="1">
                    <a:tableStyleId>{2B80555D-1099-4AE3-8308-70A12B797B01}</a:tableStyleId>
                  </a:tblPr>
                  <a:tblGrid>
                    <a:gridCol w="2199782">
                      <a:extLst>
                        <a:ext uri="{9D8B030D-6E8A-4147-A177-3AD203B41FA5}">
                          <a16:colId xmlns:a16="http://schemas.microsoft.com/office/drawing/2014/main" val="1531352010"/>
                        </a:ext>
                      </a:extLst>
                    </a:gridCol>
                    <a:gridCol w="1007573">
                      <a:extLst>
                        <a:ext uri="{9D8B030D-6E8A-4147-A177-3AD203B41FA5}">
                          <a16:colId xmlns:a16="http://schemas.microsoft.com/office/drawing/2014/main" val="3897261765"/>
                        </a:ext>
                      </a:extLst>
                    </a:gridCol>
                    <a:gridCol w="1007573">
                      <a:extLst>
                        <a:ext uri="{9D8B030D-6E8A-4147-A177-3AD203B41FA5}">
                          <a16:colId xmlns:a16="http://schemas.microsoft.com/office/drawing/2014/main" val="499609079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lnL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9525" cap="flat" cmpd="sng">
                          <a:noFill/>
                          <a:prstDash val="solid"/>
                          <a:round/>
                          <a:headEnd type="none" w="sm" len="sm"/>
                          <a:tailEnd type="none" w="sm" len="sm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solidFill>
                                <a:schemeClr val="bg1"/>
                              </a:solidFill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False Positives</a:t>
                          </a:r>
                          <a:endParaRPr lang="en-US" sz="1200" dirty="0">
                            <a:solidFill>
                              <a:schemeClr val="bg1"/>
                            </a:solidFill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3F5378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solidFill>
                                <a:schemeClr val="bg1"/>
                              </a:solidFill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False Negatives</a:t>
                          </a:r>
                          <a:endParaRPr lang="en-US" sz="1200" dirty="0">
                            <a:solidFill>
                              <a:schemeClr val="bg1"/>
                            </a:solidFill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solidFill>
                          <a:srgbClr val="3F5378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649441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err="1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Demme</a:t>
                          </a:r>
                          <a:r>
                            <a:rPr lang="en-US" sz="1200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 </a:t>
                          </a:r>
                          <a:r>
                            <a:rPr lang="en-US" sz="1200" i="1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et al</a:t>
                          </a:r>
                          <a:r>
                            <a:rPr lang="en-US" sz="1200" i="1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. </a:t>
                          </a:r>
                          <a:r>
                            <a:rPr lang="en-US" sz="1200" i="0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(System-call based)</a:t>
                          </a:r>
                          <a:endParaRPr lang="en-US" sz="1200" i="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C7D3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3%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7%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98304471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Das </a:t>
                          </a:r>
                          <a:r>
                            <a:rPr lang="en-US" sz="1200" i="1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et al</a:t>
                          </a:r>
                          <a:r>
                            <a:rPr lang="en-US" sz="1200" i="1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. </a:t>
                          </a:r>
                          <a:r>
                            <a:rPr lang="en-US" sz="1200" i="0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(System-call based)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C7D3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2.7%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3%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8819489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err="1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Ozsoy</a:t>
                          </a:r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 </a:t>
                          </a:r>
                          <a:r>
                            <a:rPr lang="en-US" sz="1200" i="1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et al</a:t>
                          </a:r>
                          <a:r>
                            <a:rPr lang="en-US" sz="1200" i="1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. </a:t>
                          </a:r>
                          <a:r>
                            <a:rPr lang="en-US" sz="1200" i="0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(HPC based)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solidFill>
                          <a:srgbClr val="C7D3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6%-8%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6%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40096771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Wang </a:t>
                          </a:r>
                          <a:r>
                            <a:rPr lang="en-US" sz="1200" i="1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et al</a:t>
                          </a:r>
                          <a:r>
                            <a:rPr lang="en-US" sz="1200" i="1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. </a:t>
                          </a:r>
                          <a:r>
                            <a:rPr lang="en-US" sz="1200" i="0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(System-call based)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solidFill>
                          <a:srgbClr val="C7D3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5%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8%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33440773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err="1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Elnaggar</a:t>
                          </a:r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 </a:t>
                          </a:r>
                          <a:r>
                            <a:rPr lang="en-US" sz="1200" i="1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et. al</a:t>
                          </a:r>
                          <a:r>
                            <a:rPr lang="en-US" sz="1200" i="1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. </a:t>
                          </a:r>
                          <a:r>
                            <a:rPr lang="en-US" sz="1200" i="0" baseline="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(HPC based)</a:t>
                          </a:r>
                          <a:endParaRPr lang="en-US" sz="1200" i="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solidFill>
                          <a:srgbClr val="C7D3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9%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2%</a:t>
                          </a:r>
                          <a:endParaRPr lang="en-US" sz="1200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1503334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76" t="-671111" r="-91713" b="-11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3.76%</a:t>
                          </a:r>
                          <a:endParaRPr lang="en-US" sz="1200" b="1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5.03%</a:t>
                          </a:r>
                          <a:endParaRPr lang="en-US" sz="1200" b="1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52804080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Proposed Method</a:t>
                          </a:r>
                          <a:endParaRPr lang="en-US" sz="1200" b="1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>
                        <a:solidFill>
                          <a:srgbClr val="C7D3E6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0.19%</a:t>
                          </a:r>
                          <a:endParaRPr lang="en-US" sz="1200" b="1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200" b="1" dirty="0" smtClean="0">
                              <a:latin typeface="Roboto Condensed" panose="020B0604020202020204" charset="0"/>
                              <a:ea typeface="Roboto Condensed" panose="020B0604020202020204" charset="0"/>
                            </a:rPr>
                            <a:t>0.01%</a:t>
                          </a:r>
                          <a:endParaRPr lang="en-US" sz="1200" b="1" dirty="0">
                            <a:latin typeface="Roboto Condensed" panose="020B0604020202020204" charset="0"/>
                            <a:ea typeface="Roboto Condensed" panose="020B0604020202020204" charset="0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668273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 Placeholder 2"/>
          <p:cNvSpPr txBox="1">
            <a:spLocks/>
          </p:cNvSpPr>
          <p:nvPr/>
        </p:nvSpPr>
        <p:spPr>
          <a:xfrm>
            <a:off x="5405938" y="1466851"/>
            <a:ext cx="3602868" cy="1468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just">
              <a:spcBef>
                <a:spcPts val="0"/>
              </a:spcBef>
              <a:buClrTx/>
              <a:buSzPct val="100000"/>
            </a:pPr>
            <a:r>
              <a:rPr lang="en-US" sz="1400" dirty="0" smtClean="0"/>
              <a:t>Implementation Overhead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839396"/>
              </p:ext>
            </p:extLst>
          </p:nvPr>
        </p:nvGraphicFramePr>
        <p:xfrm>
          <a:off x="5577014" y="2089969"/>
          <a:ext cx="3260712" cy="1010920"/>
        </p:xfrm>
        <a:graphic>
          <a:graphicData uri="http://schemas.openxmlformats.org/drawingml/2006/table">
            <a:tbl>
              <a:tblPr firstRow="1" bandRow="1">
                <a:tableStyleId>{2B80555D-1099-4AE3-8308-70A12B797B01}</a:tableStyleId>
              </a:tblPr>
              <a:tblGrid>
                <a:gridCol w="1116000">
                  <a:extLst>
                    <a:ext uri="{9D8B030D-6E8A-4147-A177-3AD203B41FA5}">
                      <a16:colId xmlns:a16="http://schemas.microsoft.com/office/drawing/2014/main" val="1713253264"/>
                    </a:ext>
                  </a:extLst>
                </a:gridCol>
                <a:gridCol w="955992">
                  <a:extLst>
                    <a:ext uri="{9D8B030D-6E8A-4147-A177-3AD203B41FA5}">
                      <a16:colId xmlns:a16="http://schemas.microsoft.com/office/drawing/2014/main" val="1720335043"/>
                    </a:ext>
                  </a:extLst>
                </a:gridCol>
                <a:gridCol w="1188720">
                  <a:extLst>
                    <a:ext uri="{9D8B030D-6E8A-4147-A177-3AD203B41FA5}">
                      <a16:colId xmlns:a16="http://schemas.microsoft.com/office/drawing/2014/main" val="1854432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Roboto Condensed" panose="020B0604020202020204" charset="0"/>
                          <a:ea typeface="Roboto Condensed" panose="020B0604020202020204" charset="0"/>
                        </a:rPr>
                        <a:t>Processor</a:t>
                      </a:r>
                      <a:endParaRPr lang="en-US" sz="1200" dirty="0">
                        <a:solidFill>
                          <a:schemeClr val="bg1"/>
                        </a:solidFill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solidFill>
                      <a:srgbClr val="3F537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Roboto Condensed" panose="020B0604020202020204" charset="0"/>
                          <a:ea typeface="Roboto Condensed" panose="020B0604020202020204" charset="0"/>
                        </a:rPr>
                        <a:t>CPU Utilization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Roboto Condensed" panose="020B0604020202020204" charset="0"/>
                          <a:ea typeface="Roboto Condensed" panose="020B0604020202020204" charset="0"/>
                        </a:rPr>
                        <a:t>(per second)</a:t>
                      </a:r>
                      <a:endParaRPr lang="en-US" sz="1200" dirty="0">
                        <a:solidFill>
                          <a:schemeClr val="bg1"/>
                        </a:solidFill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solidFill>
                      <a:srgbClr val="3F537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Roboto Condensed" panose="020B0604020202020204" charset="0"/>
                          <a:ea typeface="Roboto Condensed" panose="020B0604020202020204" charset="0"/>
                        </a:rPr>
                        <a:t>Memory Utilization</a:t>
                      </a:r>
                    </a:p>
                    <a:p>
                      <a:pPr algn="ctr"/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Roboto Condensed" panose="020B0604020202020204" charset="0"/>
                          <a:ea typeface="Roboto Condensed" panose="020B0604020202020204" charset="0"/>
                        </a:rPr>
                        <a:t>(per second)</a:t>
                      </a:r>
                      <a:endParaRPr lang="en-US" sz="1200" dirty="0">
                        <a:solidFill>
                          <a:schemeClr val="bg1"/>
                        </a:solidFill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solidFill>
                      <a:srgbClr val="3F53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036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ARM Cortex</a:t>
                      </a:r>
                      <a:r>
                        <a:rPr lang="en-US" sz="1200" baseline="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-A9</a:t>
                      </a:r>
                      <a:endParaRPr lang="en-US" sz="12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>
                    <a:solidFill>
                      <a:srgbClr val="C7D3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16.788%</a:t>
                      </a:r>
                      <a:endParaRPr lang="en-US" sz="12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Roboto Condensed" panose="020B0604020202020204" charset="0"/>
                          <a:ea typeface="Roboto Condensed" panose="020B0604020202020204" charset="0"/>
                        </a:rPr>
                        <a:t>0.798%</a:t>
                      </a:r>
                      <a:endParaRPr lang="en-US" sz="1200" dirty="0">
                        <a:latin typeface="Roboto Condensed" panose="020B0604020202020204" charset="0"/>
                        <a:ea typeface="Roboto Condensed" panose="020B060402020202020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520954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623333" y="3275637"/>
            <a:ext cx="3168073" cy="461665"/>
          </a:xfrm>
          <a:prstGeom prst="rect">
            <a:avLst/>
          </a:prstGeom>
          <a:noFill/>
          <a:ln w="12700">
            <a:solidFill>
              <a:srgbClr val="263248"/>
            </a:solidFill>
          </a:ln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Total virtual memory size used by the model to detect a single program under test is around 9MB 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  <p:cxnSp>
        <p:nvCxnSpPr>
          <p:cNvPr id="14" name="Straight Arrow Connector 13"/>
          <p:cNvCxnSpPr>
            <a:endCxn id="15" idx="0"/>
          </p:cNvCxnSpPr>
          <p:nvPr/>
        </p:nvCxnSpPr>
        <p:spPr>
          <a:xfrm flipH="1">
            <a:off x="6844349" y="3667394"/>
            <a:ext cx="1650722" cy="4695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193627" y="4136923"/>
            <a:ext cx="3301444" cy="276999"/>
          </a:xfrm>
          <a:prstGeom prst="rect">
            <a:avLst/>
          </a:prstGeom>
          <a:noFill/>
          <a:ln w="12700">
            <a:noFill/>
          </a:ln>
        </p:spPr>
        <p:txBody>
          <a:bodyPr wrap="square" rtlCol="0">
            <a:spAutoFit/>
          </a:bodyPr>
          <a:lstStyle/>
          <a:p>
            <a:r>
              <a:rPr lang="en-IN" sz="1200" dirty="0" smtClean="0">
                <a:latin typeface="Roboto Condensed" panose="020B0604020202020204" charset="0"/>
                <a:ea typeface="Roboto Condensed" panose="020B0604020202020204" charset="0"/>
              </a:rPr>
              <a:t>Includes size of all codes, data, and shared libraries</a:t>
            </a:r>
            <a:endParaRPr lang="en-IN" sz="1200" dirty="0">
              <a:latin typeface="Roboto Condensed" panose="020B0604020202020204" charset="0"/>
              <a:ea typeface="Roboto Condense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69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Conclusion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16</a:t>
            </a:r>
            <a:endParaRPr lang="e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2"/>
              <p:cNvSpPr txBox="1">
                <a:spLocks/>
              </p:cNvSpPr>
              <p:nvPr/>
            </p:nvSpPr>
            <p:spPr>
              <a:xfrm>
                <a:off x="879230" y="1642327"/>
                <a:ext cx="7315201" cy="29941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556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7D3E6"/>
                  </a:buClr>
                  <a:buSzPts val="2000"/>
                  <a:buFont typeface="Roboto Condensed Light"/>
                  <a:buChar char="▰"/>
                  <a:defRPr sz="20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556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000"/>
                  <a:buFont typeface="Roboto Condensed Light"/>
                  <a:buChar char="▻"/>
                  <a:defRPr sz="20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556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000"/>
                  <a:buFont typeface="Roboto Condensed Light"/>
                  <a:buChar char="▻"/>
                  <a:defRPr sz="20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556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000"/>
                  <a:buFont typeface="Roboto Condensed Light"/>
                  <a:buChar char="▻"/>
                  <a:defRPr sz="20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556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000"/>
                  <a:buFont typeface="Roboto Condensed Light"/>
                  <a:buChar char="▻"/>
                  <a:defRPr sz="20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556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000"/>
                  <a:buFont typeface="Roboto Condensed Light"/>
                  <a:buChar char="▻"/>
                  <a:defRPr sz="20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556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000"/>
                  <a:buFont typeface="Roboto Condensed Light"/>
                  <a:buChar char="▻"/>
                  <a:defRPr sz="20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556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000"/>
                  <a:buFont typeface="Roboto Condensed Light"/>
                  <a:buChar char="▻"/>
                  <a:defRPr sz="20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556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1000"/>
                  </a:spcAft>
                  <a:buClr>
                    <a:srgbClr val="C7D3E6"/>
                  </a:buClr>
                  <a:buSzPts val="2000"/>
                  <a:buFont typeface="Roboto Condensed Light"/>
                  <a:buChar char="▻"/>
                  <a:defRPr sz="20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:pPr algn="just">
                  <a:spcBef>
                    <a:spcPts val="0"/>
                  </a:spcBef>
                  <a:buClrTx/>
                  <a:buSzPct val="100000"/>
                </a:pPr>
                <a:r>
                  <a:rPr lang="en-GB" sz="1200" dirty="0" smtClean="0"/>
                  <a:t>We attempt </a:t>
                </a:r>
                <a:r>
                  <a:rPr lang="en-GB" sz="1200" dirty="0"/>
                  <a:t>to </a:t>
                </a:r>
                <a:r>
                  <a:rPr lang="en-GB" sz="1200" dirty="0" smtClean="0"/>
                  <a:t>analyse </a:t>
                </a:r>
                <a:r>
                  <a:rPr lang="en-GB" sz="1200" dirty="0"/>
                  <a:t>the side-channel information generated via Hardware Performance Counters (HPCs) and OS calls, to classify malware programs from benign programs which are expected to execute on an embedded </a:t>
                </a:r>
                <a:r>
                  <a:rPr lang="en-GB" sz="1200" dirty="0" smtClean="0"/>
                  <a:t>processor.</a:t>
                </a:r>
              </a:p>
              <a:p>
                <a:pPr algn="just">
                  <a:spcBef>
                    <a:spcPts val="0"/>
                  </a:spcBef>
                  <a:buClrTx/>
                  <a:buSzPct val="100000"/>
                </a:pPr>
                <a:endParaRPr lang="en-GB" sz="1200" dirty="0"/>
              </a:p>
              <a:p>
                <a:pPr algn="just">
                  <a:spcBef>
                    <a:spcPts val="0"/>
                  </a:spcBef>
                  <a:buClrTx/>
                  <a:buSzPct val="100000"/>
                </a:pPr>
                <a:r>
                  <a:rPr lang="en-GB" sz="1200" dirty="0" smtClean="0"/>
                  <a:t>We </a:t>
                </a:r>
                <a:r>
                  <a:rPr lang="en-GB" sz="1200" dirty="0"/>
                  <a:t>base the classification mechanism on statistical hypothesis, which is a light-weight mechanism and can be easily implemented in low computation </a:t>
                </a:r>
                <a:r>
                  <a:rPr lang="en-GB" sz="1200" dirty="0" smtClean="0"/>
                  <a:t>devices.</a:t>
                </a:r>
              </a:p>
              <a:p>
                <a:pPr algn="just">
                  <a:spcBef>
                    <a:spcPts val="0"/>
                  </a:spcBef>
                  <a:buClrTx/>
                  <a:buSzPct val="100000"/>
                </a:pPr>
                <a:endParaRPr lang="en-GB" sz="1200" dirty="0"/>
              </a:p>
              <a:p>
                <a:pPr algn="just">
                  <a:spcBef>
                    <a:spcPts val="0"/>
                  </a:spcBef>
                  <a:buClrTx/>
                  <a:buSzPct val="100000"/>
                </a:pPr>
                <a:r>
                  <a:rPr lang="en-GB" sz="1200" dirty="0" smtClean="0"/>
                  <a:t>The </a:t>
                </a:r>
                <a:r>
                  <a:rPr lang="en-GB" sz="1200" dirty="0"/>
                  <a:t>work develops a distance metric, called </a:t>
                </a:r>
                <a14:m>
                  <m:oMath xmlns:m="http://schemas.openxmlformats.org/officeDocument/2006/math">
                    <m:r>
                      <a:rPr lang="en-GB" sz="1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GB" sz="1200" dirty="0" smtClean="0"/>
                  <a:t> for </a:t>
                </a:r>
                <a:r>
                  <a:rPr lang="en-GB" sz="1200" dirty="0"/>
                  <a:t>distinguishing malware programs from benign </a:t>
                </a:r>
                <a:r>
                  <a:rPr lang="en-GB" sz="1200" dirty="0" smtClean="0"/>
                  <a:t>executions.</a:t>
                </a:r>
              </a:p>
              <a:p>
                <a:pPr algn="just">
                  <a:spcBef>
                    <a:spcPts val="0"/>
                  </a:spcBef>
                  <a:buClrTx/>
                  <a:buSzPct val="100000"/>
                </a:pPr>
                <a:endParaRPr lang="en-GB" sz="1200" dirty="0" smtClean="0"/>
              </a:p>
              <a:p>
                <a:pPr algn="just">
                  <a:spcBef>
                    <a:spcPts val="0"/>
                  </a:spcBef>
                  <a:buClrTx/>
                  <a:buSzPct val="100000"/>
                </a:pPr>
                <a:r>
                  <a:rPr lang="en-GB" sz="1200" dirty="0" smtClean="0"/>
                  <a:t>The work stresses </a:t>
                </a:r>
                <a:r>
                  <a:rPr lang="en-GB" sz="1200" dirty="0"/>
                  <a:t>the importance of optimally choosing the weights of the features and proposes a gradient descent based methodology to improve the </a:t>
                </a:r>
                <a:r>
                  <a:rPr lang="en-GB" sz="1200" dirty="0" err="1"/>
                  <a:t>separability</a:t>
                </a:r>
                <a:r>
                  <a:rPr lang="en-GB" sz="1200" dirty="0"/>
                  <a:t> of the malware class from the benign applications. </a:t>
                </a:r>
                <a:endParaRPr lang="en-GB" sz="1200" dirty="0" smtClean="0"/>
              </a:p>
            </p:txBody>
          </p:sp>
        </mc:Choice>
        <mc:Fallback xmlns="">
          <p:sp>
            <p:nvSpPr>
              <p:cNvPr id="4" name="Tex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230" y="1642327"/>
                <a:ext cx="7315201" cy="2994173"/>
              </a:xfrm>
              <a:prstGeom prst="rect">
                <a:avLst/>
              </a:prstGeom>
              <a:blipFill>
                <a:blip r:embed="rId2"/>
                <a:stretch>
                  <a:fillRect r="-8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326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Acknowledgement</a:t>
            </a:r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17</a:t>
            </a:r>
            <a:endParaRPr lang="en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79230" y="1642327"/>
            <a:ext cx="7315201" cy="2111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▰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01600" indent="0" algn="just">
              <a:spcBef>
                <a:spcPts val="0"/>
              </a:spcBef>
              <a:buClrTx/>
              <a:buSzPct val="100000"/>
              <a:buNone/>
            </a:pPr>
            <a:r>
              <a:rPr lang="en-GB" dirty="0"/>
              <a:t>We would like to acknowledge </a:t>
            </a:r>
            <a:r>
              <a:rPr lang="en-GB" dirty="0" err="1"/>
              <a:t>Haldia</a:t>
            </a:r>
            <a:r>
              <a:rPr lang="en-GB" dirty="0"/>
              <a:t> Petrochemicals Ltd. and TCG Foundation for partially supporting the research through the grant entitled </a:t>
            </a:r>
            <a:r>
              <a:rPr lang="en-GB" dirty="0" smtClean="0"/>
              <a:t>“Cyber </a:t>
            </a:r>
            <a:r>
              <a:rPr lang="en-GB" dirty="0"/>
              <a:t>Security Research in </a:t>
            </a:r>
            <a:r>
              <a:rPr lang="en-GB" dirty="0" smtClean="0"/>
              <a:t>CPS”.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012210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4"/>
          <p:cNvSpPr txBox="1">
            <a:spLocks noGrp="1"/>
          </p:cNvSpPr>
          <p:nvPr>
            <p:ph type="ctrTitle" idx="4294967295"/>
          </p:nvPr>
        </p:nvSpPr>
        <p:spPr>
          <a:xfrm>
            <a:off x="1275150" y="1216908"/>
            <a:ext cx="6593700" cy="17585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>
                <a:solidFill>
                  <a:srgbClr val="FF9800"/>
                </a:solidFill>
              </a:rPr>
              <a:t>THANK YOU FOR YOUR ATTENTION!</a:t>
            </a:r>
            <a:endParaRPr sz="4000" dirty="0">
              <a:solidFill>
                <a:srgbClr val="FF9800"/>
              </a:solidFill>
            </a:endParaRPr>
          </a:p>
        </p:txBody>
      </p:sp>
      <p:sp>
        <p:nvSpPr>
          <p:cNvPr id="504" name="Google Shape;504;p34"/>
          <p:cNvSpPr txBox="1">
            <a:spLocks noGrp="1"/>
          </p:cNvSpPr>
          <p:nvPr>
            <p:ph type="subTitle" idx="4294967295"/>
          </p:nvPr>
        </p:nvSpPr>
        <p:spPr>
          <a:xfrm>
            <a:off x="1275150" y="2824364"/>
            <a:ext cx="6593700" cy="134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Any questions</a:t>
            </a:r>
            <a:r>
              <a:rPr lang="en" sz="2000" b="1" dirty="0" smtClean="0"/>
              <a:t>?</a:t>
            </a:r>
            <a:endParaRPr sz="2000" b="1" dirty="0"/>
          </a:p>
        </p:txBody>
      </p:sp>
    </p:spTree>
    <p:extLst>
      <p:ext uri="{BB962C8B-B14F-4D97-AF65-F5344CB8AC3E}">
        <p14:creationId xmlns:p14="http://schemas.microsoft.com/office/powerpoint/2010/main" val="148231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2036</TotalTime>
  <Words>5108</Words>
  <Application>Microsoft Office PowerPoint</Application>
  <PresentationFormat>On-screen Show (16:9)</PresentationFormat>
  <Paragraphs>1005</Paragraphs>
  <Slides>97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6" baseType="lpstr">
      <vt:lpstr>Arial</vt:lpstr>
      <vt:lpstr>Arvo</vt:lpstr>
      <vt:lpstr>Courier New</vt:lpstr>
      <vt:lpstr>Roboto Condensed Light</vt:lpstr>
      <vt:lpstr>Roboto Condensed</vt:lpstr>
      <vt:lpstr>Comic Sans MS</vt:lpstr>
      <vt:lpstr>MS Gothic</vt:lpstr>
      <vt:lpstr>Cambria Math</vt:lpstr>
      <vt:lpstr>Salerio template</vt:lpstr>
      <vt:lpstr>Side-Channel Assisted Malware Classifier with Gradient Descent Correction for Embedded Platforms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their Detection is Important??</vt:lpstr>
      <vt:lpstr>Why their Detection is Important??</vt:lpstr>
      <vt:lpstr>Why their Detection is Important??</vt:lpstr>
      <vt:lpstr>Why their Detection is Important??</vt:lpstr>
      <vt:lpstr>Why their Detection is Important??</vt:lpstr>
      <vt:lpstr>Why their Detection is Important??</vt:lpstr>
      <vt:lpstr>Observing System Behavior using HPC</vt:lpstr>
      <vt:lpstr>Observing System Behavior using HPC</vt:lpstr>
      <vt:lpstr>Observing System Behavior using HPC</vt:lpstr>
      <vt:lpstr>Observing System Behavior using HPC</vt:lpstr>
      <vt:lpstr>Observing System Behavior using HPC</vt:lpstr>
      <vt:lpstr>Observing System Behavior using HPC</vt:lpstr>
      <vt:lpstr>Recent Efforts in Detecting Malwares using HPC</vt:lpstr>
      <vt:lpstr>Recent Efforts in Detecting Malwares using HPC</vt:lpstr>
      <vt:lpstr>Recent Efforts in Detecting Malwares using HPC</vt:lpstr>
      <vt:lpstr>Recent Efforts in Detecting Malwares using HPC</vt:lpstr>
      <vt:lpstr>Recent Efforts in Detecting Malwares using HPC</vt:lpstr>
      <vt:lpstr>Recent Efforts in Detecting Malwares using HPC</vt:lpstr>
      <vt:lpstr>Focus on Embedded Systems</vt:lpstr>
      <vt:lpstr>Focus on Embedded Systems</vt:lpstr>
      <vt:lpstr>Contribution</vt:lpstr>
      <vt:lpstr>Contribution</vt:lpstr>
      <vt:lpstr>Contribution</vt:lpstr>
      <vt:lpstr>Basic Idea of the “Distance” Metric</vt:lpstr>
      <vt:lpstr>Basic Idea of the “Distance” Metric</vt:lpstr>
      <vt:lpstr>Basic Idea of the “Distance” Metric</vt:lpstr>
      <vt:lpstr>“Features” for the Detection Methodology</vt:lpstr>
      <vt:lpstr>“Features” for the Detection Methodology</vt:lpstr>
      <vt:lpstr>“Features” for the Detection Methodology</vt:lpstr>
      <vt:lpstr>“Features” for the Detection Methodology</vt:lpstr>
      <vt:lpstr>“Features” for the Detection Methodology</vt:lpstr>
      <vt:lpstr>Feature Distributions</vt:lpstr>
      <vt:lpstr>Feature Distributions</vt:lpstr>
      <vt:lpstr>Feature Distributions</vt:lpstr>
      <vt:lpstr>Feature Distributions</vt:lpstr>
      <vt:lpstr>Feature Distributions</vt:lpstr>
      <vt:lpstr>Feature Distributions</vt:lpstr>
      <vt:lpstr>Feature Distributions</vt:lpstr>
      <vt:lpstr>Feature Distributions</vt:lpstr>
      <vt:lpstr>Feature Distributions</vt:lpstr>
      <vt:lpstr>Hypothesis Testing to Identify Effective Features</vt:lpstr>
      <vt:lpstr>Hypothesis Testing to Identify Effective Features</vt:lpstr>
      <vt:lpstr>Hypothesis Testing to Identify Effective Features</vt:lpstr>
      <vt:lpstr>Hypothesis Testing to Identify Effective Features</vt:lpstr>
      <vt:lpstr>Assigning Sensitivity Value to each Feature</vt:lpstr>
      <vt:lpstr>Assigning Sensitivity Value to each Feature</vt:lpstr>
      <vt:lpstr>Assigning Sensitivity Value to each Feature</vt:lpstr>
      <vt:lpstr>Assigning Sensitivity Value to each Feature</vt:lpstr>
      <vt:lpstr>Assigning Sensitivity Value to each Feature</vt:lpstr>
      <vt:lpstr>Assigning Sensitivity Value to each Feature</vt:lpstr>
      <vt:lpstr>Assigning Sensitivity Value to each Feature</vt:lpstr>
      <vt:lpstr>Assigning Sensitivity Value to each Feature</vt:lpstr>
      <vt:lpstr>Assigning Sensitivity Value to each Feature</vt:lpstr>
      <vt:lpstr>Formalization of Distance Metric (Online)</vt:lpstr>
      <vt:lpstr>Formalization of Distance Metric (Online)</vt:lpstr>
      <vt:lpstr>Formalization of Distance Metric (Online)</vt:lpstr>
      <vt:lpstr>Formalization of Distance Metric (Online)</vt:lpstr>
      <vt:lpstr>Formalization of Distance Metric (Online)</vt:lpstr>
      <vt:lpstr>Formalization of Distance Metric (Online)</vt:lpstr>
      <vt:lpstr>Formalization of Distance Metric (Online)</vt:lpstr>
      <vt:lpstr>Formalization of Distance Metric (Online)</vt:lpstr>
      <vt:lpstr>Formalization of Distance Metric (Online)</vt:lpstr>
      <vt:lpstr>Formalization of Distance Metric (Online)</vt:lpstr>
      <vt:lpstr>Formalization of Distance Metric (Online)</vt:lpstr>
      <vt:lpstr>Formalization of Distance Metric (Online)</vt:lpstr>
      <vt:lpstr>Formalization of Distance Metric (Online)</vt:lpstr>
      <vt:lpstr>Formalization of Distance Metric (Online)</vt:lpstr>
      <vt:lpstr>Improving the Metric</vt:lpstr>
      <vt:lpstr>Improving the Metric</vt:lpstr>
      <vt:lpstr>Improving the Metric</vt:lpstr>
      <vt:lpstr>Improving the Metric</vt:lpstr>
      <vt:lpstr>Experimental Setup</vt:lpstr>
      <vt:lpstr>Experimental Setup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Conclusion</vt:lpstr>
      <vt:lpstr>Acknowledgement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and Analysis of Robust Machine Learning in the Context of Computer Security</dc:title>
  <dc:creator>Manaar</dc:creator>
  <cp:lastModifiedBy>Windows User</cp:lastModifiedBy>
  <cp:revision>285</cp:revision>
  <dcterms:modified xsi:type="dcterms:W3CDTF">2018-09-13T03:31:04Z</dcterms:modified>
</cp:coreProperties>
</file>